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71" r:id="rId3"/>
    <p:sldId id="268" r:id="rId4"/>
    <p:sldId id="269" r:id="rId5"/>
    <p:sldId id="257" r:id="rId6"/>
    <p:sldId id="260" r:id="rId7"/>
    <p:sldId id="261" r:id="rId8"/>
    <p:sldId id="263" r:id="rId9"/>
    <p:sldId id="259" r:id="rId10"/>
    <p:sldId id="270" r:id="rId11"/>
    <p:sldId id="267" r:id="rId12"/>
    <p:sldId id="266" r:id="rId13"/>
    <p:sldId id="264"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sz="1800" b="1" dirty="0">
                <a:solidFill>
                  <a:schemeClr val="bg1"/>
                </a:solidFill>
              </a:rPr>
              <a:t>Unemployment rate comparison: Cherry County vs. County Classifications,</a:t>
            </a:r>
            <a:r>
              <a:rPr lang="en-US" sz="1800" b="1" baseline="0" dirty="0">
                <a:solidFill>
                  <a:schemeClr val="bg1"/>
                </a:solidFill>
              </a:rPr>
              <a:t> 2010 to 2019 (%)</a:t>
            </a:r>
            <a:endParaRPr lang="en-US" sz="1800" b="1" dirty="0">
              <a:solidFill>
                <a:schemeClr val="bg1"/>
              </a:solidFill>
            </a:endParaRPr>
          </a:p>
        </c:rich>
      </c:tx>
      <c:layout>
        <c:manualLayout>
          <c:xMode val="edge"/>
          <c:yMode val="edge"/>
          <c:x val="0.1501194000928984"/>
          <c:y val="2.34277048289562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1"/>
          <c:order val="0"/>
          <c:tx>
            <c:strRef>
              <c:f>'BLS Househoold survey (2)'!$T$64</c:f>
              <c:strCache>
                <c:ptCount val="1"/>
                <c:pt idx="0">
                  <c:v>Metro</c:v>
                </c:pt>
              </c:strCache>
            </c:strRef>
          </c:tx>
          <c:spPr>
            <a:ln w="38100" cap="rnd">
              <a:solidFill>
                <a:schemeClr val="tx1"/>
              </a:solidFill>
              <a:round/>
            </a:ln>
            <a:effectLst/>
          </c:spPr>
          <c:marker>
            <c:symbol val="none"/>
          </c:marker>
          <c:cat>
            <c:strRef>
              <c:f>'BLS Househoold survey (2)'!$U$62:$AD$62</c:f>
              <c:strCache>
                <c:ptCount val="10"/>
                <c:pt idx="0">
                  <c:v>
2010</c:v>
                </c:pt>
                <c:pt idx="1">
                  <c:v>
2011</c:v>
                </c:pt>
                <c:pt idx="2">
                  <c:v>
2012</c:v>
                </c:pt>
                <c:pt idx="3">
                  <c:v>
2013</c:v>
                </c:pt>
                <c:pt idx="4">
                  <c:v>
2014</c:v>
                </c:pt>
                <c:pt idx="5">
                  <c:v>
2015</c:v>
                </c:pt>
                <c:pt idx="6">
                  <c:v>
2016</c:v>
                </c:pt>
                <c:pt idx="7">
                  <c:v>
2017</c:v>
                </c:pt>
                <c:pt idx="8">
                  <c:v>
2018</c:v>
                </c:pt>
                <c:pt idx="9">
                  <c:v>
2019</c:v>
                </c:pt>
              </c:strCache>
            </c:strRef>
          </c:cat>
          <c:val>
            <c:numRef>
              <c:f>'BLS Househoold survey (2)'!$U$64:$AD$64</c:f>
              <c:numCache>
                <c:formatCode>0.0%</c:formatCode>
                <c:ptCount val="10"/>
                <c:pt idx="0">
                  <c:v>4.7790752014954516E-2</c:v>
                </c:pt>
                <c:pt idx="1">
                  <c:v>4.5349860119354247E-2</c:v>
                </c:pt>
                <c:pt idx="2">
                  <c:v>4.1211239599250195E-2</c:v>
                </c:pt>
                <c:pt idx="3">
                  <c:v>3.8567903765021186E-2</c:v>
                </c:pt>
                <c:pt idx="4">
                  <c:v>3.3855112400968224E-2</c:v>
                </c:pt>
                <c:pt idx="5">
                  <c:v>3.0887940554401333E-2</c:v>
                </c:pt>
                <c:pt idx="6">
                  <c:v>3.1354616824284823E-2</c:v>
                </c:pt>
                <c:pt idx="7">
                  <c:v>2.9788130899782161E-2</c:v>
                </c:pt>
                <c:pt idx="8">
                  <c:v>2.9967393226800743E-2</c:v>
                </c:pt>
                <c:pt idx="9">
                  <c:v>3.0825391293468986E-2</c:v>
                </c:pt>
              </c:numCache>
            </c:numRef>
          </c:val>
          <c:smooth val="0"/>
          <c:extLst>
            <c:ext xmlns:c16="http://schemas.microsoft.com/office/drawing/2014/chart" uri="{C3380CC4-5D6E-409C-BE32-E72D297353CC}">
              <c16:uniqueId val="{00000000-300A-477D-AA5D-8D4D3563ECC9}"/>
            </c:ext>
          </c:extLst>
        </c:ser>
        <c:ser>
          <c:idx val="2"/>
          <c:order val="1"/>
          <c:tx>
            <c:strRef>
              <c:f>'BLS Househoold survey (2)'!$T$65</c:f>
              <c:strCache>
                <c:ptCount val="1"/>
                <c:pt idx="0">
                  <c:v>Micro</c:v>
                </c:pt>
              </c:strCache>
            </c:strRef>
          </c:tx>
          <c:spPr>
            <a:ln w="38100" cap="rnd">
              <a:solidFill>
                <a:schemeClr val="accent2">
                  <a:lumMod val="75000"/>
                </a:schemeClr>
              </a:solidFill>
              <a:round/>
            </a:ln>
            <a:effectLst/>
          </c:spPr>
          <c:marker>
            <c:symbol val="none"/>
          </c:marker>
          <c:cat>
            <c:strRef>
              <c:f>'BLS Househoold survey (2)'!$U$62:$AD$62</c:f>
              <c:strCache>
                <c:ptCount val="10"/>
                <c:pt idx="0">
                  <c:v>
2010</c:v>
                </c:pt>
                <c:pt idx="1">
                  <c:v>
2011</c:v>
                </c:pt>
                <c:pt idx="2">
                  <c:v>
2012</c:v>
                </c:pt>
                <c:pt idx="3">
                  <c:v>
2013</c:v>
                </c:pt>
                <c:pt idx="4">
                  <c:v>
2014</c:v>
                </c:pt>
                <c:pt idx="5">
                  <c:v>
2015</c:v>
                </c:pt>
                <c:pt idx="6">
                  <c:v>
2016</c:v>
                </c:pt>
                <c:pt idx="7">
                  <c:v>
2017</c:v>
                </c:pt>
                <c:pt idx="8">
                  <c:v>
2018</c:v>
                </c:pt>
                <c:pt idx="9">
                  <c:v>
2019</c:v>
                </c:pt>
              </c:strCache>
            </c:strRef>
          </c:cat>
          <c:val>
            <c:numRef>
              <c:f>'BLS Househoold survey (2)'!$U$65:$AD$65</c:f>
              <c:numCache>
                <c:formatCode>0.0%</c:formatCode>
                <c:ptCount val="10"/>
                <c:pt idx="0">
                  <c:v>4.5772611284377658E-2</c:v>
                </c:pt>
                <c:pt idx="1">
                  <c:v>4.3728442931535876E-2</c:v>
                </c:pt>
                <c:pt idx="2">
                  <c:v>3.9588786719466633E-2</c:v>
                </c:pt>
                <c:pt idx="3">
                  <c:v>3.7210109240687676E-2</c:v>
                </c:pt>
                <c:pt idx="4">
                  <c:v>3.2407800035053794E-2</c:v>
                </c:pt>
                <c:pt idx="5">
                  <c:v>2.9605432231315284E-2</c:v>
                </c:pt>
                <c:pt idx="6">
                  <c:v>3.0007141836880444E-2</c:v>
                </c:pt>
                <c:pt idx="7">
                  <c:v>2.8646683271779896E-2</c:v>
                </c:pt>
                <c:pt idx="8">
                  <c:v>2.8473602953324482E-2</c:v>
                </c:pt>
                <c:pt idx="9">
                  <c:v>3.037759864234196E-2</c:v>
                </c:pt>
              </c:numCache>
            </c:numRef>
          </c:val>
          <c:smooth val="0"/>
          <c:extLst>
            <c:ext xmlns:c16="http://schemas.microsoft.com/office/drawing/2014/chart" uri="{C3380CC4-5D6E-409C-BE32-E72D297353CC}">
              <c16:uniqueId val="{00000001-300A-477D-AA5D-8D4D3563ECC9}"/>
            </c:ext>
          </c:extLst>
        </c:ser>
        <c:ser>
          <c:idx val="3"/>
          <c:order val="2"/>
          <c:tx>
            <c:strRef>
              <c:f>'BLS Househoold survey (2)'!$T$66</c:f>
              <c:strCache>
                <c:ptCount val="1"/>
                <c:pt idx="0">
                  <c:v>Non-metro or micro</c:v>
                </c:pt>
              </c:strCache>
            </c:strRef>
          </c:tx>
          <c:spPr>
            <a:ln w="38100" cap="rnd">
              <a:solidFill>
                <a:schemeClr val="accent3">
                  <a:lumMod val="75000"/>
                </a:schemeClr>
              </a:solidFill>
              <a:round/>
            </a:ln>
            <a:effectLst/>
          </c:spPr>
          <c:marker>
            <c:symbol val="none"/>
          </c:marker>
          <c:cat>
            <c:strRef>
              <c:f>'BLS Househoold survey (2)'!$U$62:$AD$62</c:f>
              <c:strCache>
                <c:ptCount val="10"/>
                <c:pt idx="0">
                  <c:v>
2010</c:v>
                </c:pt>
                <c:pt idx="1">
                  <c:v>
2011</c:v>
                </c:pt>
                <c:pt idx="2">
                  <c:v>
2012</c:v>
                </c:pt>
                <c:pt idx="3">
                  <c:v>
2013</c:v>
                </c:pt>
                <c:pt idx="4">
                  <c:v>
2014</c:v>
                </c:pt>
                <c:pt idx="5">
                  <c:v>
2015</c:v>
                </c:pt>
                <c:pt idx="6">
                  <c:v>
2016</c:v>
                </c:pt>
                <c:pt idx="7">
                  <c:v>
2017</c:v>
                </c:pt>
                <c:pt idx="8">
                  <c:v>
2018</c:v>
                </c:pt>
                <c:pt idx="9">
                  <c:v>
2019</c:v>
                </c:pt>
              </c:strCache>
            </c:strRef>
          </c:cat>
          <c:val>
            <c:numRef>
              <c:f>'BLS Househoold survey (2)'!$U$66:$AD$66</c:f>
              <c:numCache>
                <c:formatCode>0.0%</c:formatCode>
                <c:ptCount val="10"/>
                <c:pt idx="0">
                  <c:v>4.2164788629813446E-2</c:v>
                </c:pt>
                <c:pt idx="1">
                  <c:v>4.0182624977556619E-2</c:v>
                </c:pt>
                <c:pt idx="2">
                  <c:v>3.6193632866846716E-2</c:v>
                </c:pt>
                <c:pt idx="3">
                  <c:v>3.514207130660614E-2</c:v>
                </c:pt>
                <c:pt idx="4">
                  <c:v>2.9881006222610376E-2</c:v>
                </c:pt>
                <c:pt idx="5">
                  <c:v>2.7793064050355601E-2</c:v>
                </c:pt>
                <c:pt idx="6">
                  <c:v>2.9047988883781628E-2</c:v>
                </c:pt>
                <c:pt idx="7">
                  <c:v>2.7653804266586944E-2</c:v>
                </c:pt>
                <c:pt idx="8">
                  <c:v>2.7417832317858062E-2</c:v>
                </c:pt>
                <c:pt idx="9">
                  <c:v>2.9357670633774955E-2</c:v>
                </c:pt>
              </c:numCache>
            </c:numRef>
          </c:val>
          <c:smooth val="0"/>
          <c:extLst>
            <c:ext xmlns:c16="http://schemas.microsoft.com/office/drawing/2014/chart" uri="{C3380CC4-5D6E-409C-BE32-E72D297353CC}">
              <c16:uniqueId val="{00000002-300A-477D-AA5D-8D4D3563ECC9}"/>
            </c:ext>
          </c:extLst>
        </c:ser>
        <c:ser>
          <c:idx val="4"/>
          <c:order val="3"/>
          <c:tx>
            <c:strRef>
              <c:f>'BLS Househoold survey (2)'!$T$67</c:f>
              <c:strCache>
                <c:ptCount val="1"/>
                <c:pt idx="0">
                  <c:v>Cherry County</c:v>
                </c:pt>
              </c:strCache>
            </c:strRef>
          </c:tx>
          <c:spPr>
            <a:ln w="50800"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'BLS Househoold survey (2)'!$U$62:$AD$62</c:f>
              <c:strCache>
                <c:ptCount val="10"/>
                <c:pt idx="0">
                  <c:v>
2010</c:v>
                </c:pt>
                <c:pt idx="1">
                  <c:v>
2011</c:v>
                </c:pt>
                <c:pt idx="2">
                  <c:v>
2012</c:v>
                </c:pt>
                <c:pt idx="3">
                  <c:v>
2013</c:v>
                </c:pt>
                <c:pt idx="4">
                  <c:v>
2014</c:v>
                </c:pt>
                <c:pt idx="5">
                  <c:v>
2015</c:v>
                </c:pt>
                <c:pt idx="6">
                  <c:v>
2016</c:v>
                </c:pt>
                <c:pt idx="7">
                  <c:v>
2017</c:v>
                </c:pt>
                <c:pt idx="8">
                  <c:v>
2018</c:v>
                </c:pt>
                <c:pt idx="9">
                  <c:v>
2019</c:v>
                </c:pt>
              </c:strCache>
            </c:strRef>
          </c:cat>
          <c:val>
            <c:numRef>
              <c:f>'BLS Househoold survey (2)'!$U$67:$AD$67</c:f>
              <c:numCache>
                <c:formatCode>0.0%</c:formatCode>
                <c:ptCount val="10"/>
                <c:pt idx="0">
                  <c:v>2.9542097488921712E-2</c:v>
                </c:pt>
                <c:pt idx="1">
                  <c:v>3.0408340573414423E-2</c:v>
                </c:pt>
                <c:pt idx="2">
                  <c:v>2.8719126938541069E-2</c:v>
                </c:pt>
                <c:pt idx="3">
                  <c:v>2.7507163323782235E-2</c:v>
                </c:pt>
                <c:pt idx="4">
                  <c:v>2.434017595307918E-2</c:v>
                </c:pt>
                <c:pt idx="5">
                  <c:v>2.291847983753989E-2</c:v>
                </c:pt>
                <c:pt idx="6">
                  <c:v>2.2497836746466687E-2</c:v>
                </c:pt>
                <c:pt idx="7">
                  <c:v>2.3029229406554472E-2</c:v>
                </c:pt>
                <c:pt idx="8">
                  <c:v>2.2495500899820036E-2</c:v>
                </c:pt>
                <c:pt idx="9">
                  <c:v>2.3900855709648863E-2</c:v>
                </c:pt>
              </c:numCache>
            </c:numRef>
          </c:val>
          <c:smooth val="0"/>
          <c:extLst>
            <c:ext xmlns:c16="http://schemas.microsoft.com/office/drawing/2014/chart" uri="{C3380CC4-5D6E-409C-BE32-E72D297353CC}">
              <c16:uniqueId val="{00000003-300A-477D-AA5D-8D4D3563ECC9}"/>
            </c:ext>
          </c:extLst>
        </c:ser>
        <c:dLbls>
          <c:showLegendKey val="0"/>
          <c:showVal val="0"/>
          <c:showCatName val="0"/>
          <c:showSerName val="0"/>
          <c:showPercent val="0"/>
          <c:showBubbleSize val="0"/>
        </c:dLbls>
        <c:smooth val="0"/>
        <c:axId val="589395280"/>
        <c:axId val="589394320"/>
      </c:lineChart>
      <c:catAx>
        <c:axId val="58939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589394320"/>
        <c:crosses val="autoZero"/>
        <c:auto val="1"/>
        <c:lblAlgn val="ctr"/>
        <c:lblOffset val="100"/>
        <c:noMultiLvlLbl val="0"/>
      </c:catAx>
      <c:valAx>
        <c:axId val="589394320"/>
        <c:scaling>
          <c:orientation val="minMax"/>
          <c:min val="2.0000000000000004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solidFill>
            <a:sysClr val="window" lastClr="FFFFFF"/>
          </a:solid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89395280"/>
        <c:crosses val="autoZero"/>
        <c:crossBetween val="between"/>
      </c:valAx>
      <c:spPr>
        <a:noFill/>
        <a:ln>
          <a:noFill/>
        </a:ln>
        <a:effectLst/>
      </c:spPr>
    </c:plotArea>
    <c:legend>
      <c:legendPos val="b"/>
      <c:layout>
        <c:manualLayout>
          <c:xMode val="edge"/>
          <c:yMode val="edge"/>
          <c:x val="0.61836716965430372"/>
          <c:y val="0.1693639198544428"/>
          <c:w val="0.33249120851726655"/>
          <c:h val="0.1614776658012406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2CC3D5-AE97-4F81-873D-CB3443BEFF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49392C9-4F85-48A8-B04B-8769FCFDB3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9339E0-7591-42A5-B646-F6E0BE6D6981}" type="datetimeFigureOut">
              <a:rPr lang="en-US" smtClean="0"/>
              <a:t>12/31/2020</a:t>
            </a:fld>
            <a:endParaRPr lang="en-US" dirty="0"/>
          </a:p>
        </p:txBody>
      </p:sp>
      <p:sp>
        <p:nvSpPr>
          <p:cNvPr id="4" name="Footer Placeholder 3">
            <a:extLst>
              <a:ext uri="{FF2B5EF4-FFF2-40B4-BE49-F238E27FC236}">
                <a16:creationId xmlns:a16="http://schemas.microsoft.com/office/drawing/2014/main" id="{EC3F408C-61F9-456C-A04D-38B3DDEC3D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97BF5A7-B70D-4A00-971D-4F2940CF3D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3EE58E-01BB-42BC-AE2E-2573884C0833}" type="slidenum">
              <a:rPr lang="en-US" smtClean="0"/>
              <a:t>‹#›</a:t>
            </a:fld>
            <a:endParaRPr lang="en-US" dirty="0"/>
          </a:p>
        </p:txBody>
      </p:sp>
    </p:spTree>
    <p:extLst>
      <p:ext uri="{BB962C8B-B14F-4D97-AF65-F5344CB8AC3E}">
        <p14:creationId xmlns:p14="http://schemas.microsoft.com/office/powerpoint/2010/main" val="340717211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CD4389-C859-41E6-A430-970E9BD1BF51}" type="datetimeFigureOut">
              <a:rPr lang="en-US" smtClean="0"/>
              <a:t>12/31/2020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D41AD-4A0C-430A-9DB6-1EB0E0C46F76}" type="slidenum">
              <a:rPr lang="en-US" smtClean="0"/>
              <a:t>‹#›</a:t>
            </a:fld>
            <a:endParaRPr lang="en-US" dirty="0"/>
          </a:p>
        </p:txBody>
      </p:sp>
    </p:spTree>
    <p:extLst>
      <p:ext uri="{BB962C8B-B14F-4D97-AF65-F5344CB8AC3E}">
        <p14:creationId xmlns:p14="http://schemas.microsoft.com/office/powerpoint/2010/main" val="119205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9E0CE0-6471-4CCD-A53E-F8F0C80C6B09}" type="datetime1">
              <a:rPr lang="en-US" smtClean="0"/>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37EA0-0C2C-40A4-BA8A-21C8D6BF8C74}" type="slidenum">
              <a:rPr lang="en-US" smtClean="0"/>
              <a:t>‹#›</a:t>
            </a:fld>
            <a:endParaRPr lang="en-US" dirty="0"/>
          </a:p>
        </p:txBody>
      </p:sp>
    </p:spTree>
    <p:extLst>
      <p:ext uri="{BB962C8B-B14F-4D97-AF65-F5344CB8AC3E}">
        <p14:creationId xmlns:p14="http://schemas.microsoft.com/office/powerpoint/2010/main" val="230662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187845-8ED2-453B-B2DA-74CF6D48B5A7}" type="datetime1">
              <a:rPr lang="en-US" smtClean="0"/>
              <a:t>12/31/2020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37EA0-0C2C-40A4-BA8A-21C8D6BF8C74}" type="slidenum">
              <a:rPr lang="en-US" smtClean="0"/>
              <a:t>‹#›</a:t>
            </a:fld>
            <a:endParaRPr lang="en-US" dirty="0"/>
          </a:p>
        </p:txBody>
      </p:sp>
    </p:spTree>
    <p:extLst>
      <p:ext uri="{BB962C8B-B14F-4D97-AF65-F5344CB8AC3E}">
        <p14:creationId xmlns:p14="http://schemas.microsoft.com/office/powerpoint/2010/main" val="352920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B518A5B-76CC-4DA5-AACE-683A1032B4D3}" type="datetime1">
              <a:rPr lang="en-US" smtClean="0"/>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37EA0-0C2C-40A4-BA8A-21C8D6BF8C74}" type="slidenum">
              <a:rPr lang="en-US" smtClean="0"/>
              <a:t>‹#›</a:t>
            </a:fld>
            <a:endParaRPr lang="en-US" dirty="0"/>
          </a:p>
        </p:txBody>
      </p:sp>
    </p:spTree>
    <p:extLst>
      <p:ext uri="{BB962C8B-B14F-4D97-AF65-F5344CB8AC3E}">
        <p14:creationId xmlns:p14="http://schemas.microsoft.com/office/powerpoint/2010/main" val="2023264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E738F5F-F91B-4324-A4AC-F7E654FAEEA4}" type="datetime1">
              <a:rPr lang="en-US" smtClean="0"/>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37EA0-0C2C-40A4-BA8A-21C8D6BF8C74}"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62107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8E340B-0AA9-41F6-8124-C33D6DF43782}" type="datetime1">
              <a:rPr lang="en-US" smtClean="0"/>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37EA0-0C2C-40A4-BA8A-21C8D6BF8C74}" type="slidenum">
              <a:rPr lang="en-US" smtClean="0"/>
              <a:t>‹#›</a:t>
            </a:fld>
            <a:endParaRPr lang="en-US" dirty="0"/>
          </a:p>
        </p:txBody>
      </p:sp>
    </p:spTree>
    <p:extLst>
      <p:ext uri="{BB962C8B-B14F-4D97-AF65-F5344CB8AC3E}">
        <p14:creationId xmlns:p14="http://schemas.microsoft.com/office/powerpoint/2010/main" val="1583385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202202B-0304-4EB6-92AA-4B1DE268E0AA}" type="datetime1">
              <a:rPr lang="en-US" smtClean="0"/>
              <a:t>12/31/2020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37EA0-0C2C-40A4-BA8A-21C8D6BF8C74}" type="slidenum">
              <a:rPr lang="en-US" smtClean="0"/>
              <a:t>‹#›</a:t>
            </a:fld>
            <a:endParaRPr lang="en-US" dirty="0"/>
          </a:p>
        </p:txBody>
      </p:sp>
    </p:spTree>
    <p:extLst>
      <p:ext uri="{BB962C8B-B14F-4D97-AF65-F5344CB8AC3E}">
        <p14:creationId xmlns:p14="http://schemas.microsoft.com/office/powerpoint/2010/main" val="222962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5CBE5D0-445B-4925-A4AF-22961BBBE387}" type="datetime1">
              <a:rPr lang="en-US" smtClean="0"/>
              <a:t>12/31/2020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37EA0-0C2C-40A4-BA8A-21C8D6BF8C74}" type="slidenum">
              <a:rPr lang="en-US" smtClean="0"/>
              <a:t>‹#›</a:t>
            </a:fld>
            <a:endParaRPr lang="en-US" dirty="0"/>
          </a:p>
        </p:txBody>
      </p:sp>
    </p:spTree>
    <p:extLst>
      <p:ext uri="{BB962C8B-B14F-4D97-AF65-F5344CB8AC3E}">
        <p14:creationId xmlns:p14="http://schemas.microsoft.com/office/powerpoint/2010/main" val="2475826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9CBD0-A03D-40D7-BB60-2272C16F7A21}" type="datetime1">
              <a:rPr lang="en-US" smtClean="0"/>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37EA0-0C2C-40A4-BA8A-21C8D6BF8C74}" type="slidenum">
              <a:rPr lang="en-US" smtClean="0"/>
              <a:t>‹#›</a:t>
            </a:fld>
            <a:endParaRPr lang="en-US" dirty="0"/>
          </a:p>
        </p:txBody>
      </p:sp>
    </p:spTree>
    <p:extLst>
      <p:ext uri="{BB962C8B-B14F-4D97-AF65-F5344CB8AC3E}">
        <p14:creationId xmlns:p14="http://schemas.microsoft.com/office/powerpoint/2010/main" val="3681411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E258FA-BD07-4E49-A215-94748BB3ACC4}" type="datetime1">
              <a:rPr lang="en-US" smtClean="0"/>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37EA0-0C2C-40A4-BA8A-21C8D6BF8C74}" type="slidenum">
              <a:rPr lang="en-US" smtClean="0"/>
              <a:t>‹#›</a:t>
            </a:fld>
            <a:endParaRPr lang="en-US" dirty="0"/>
          </a:p>
        </p:txBody>
      </p:sp>
    </p:spTree>
    <p:extLst>
      <p:ext uri="{BB962C8B-B14F-4D97-AF65-F5344CB8AC3E}">
        <p14:creationId xmlns:p14="http://schemas.microsoft.com/office/powerpoint/2010/main" val="322168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1BD3456-84C9-4481-9727-49BD4932AE4B}" type="datetime1">
              <a:rPr lang="en-US" smtClean="0"/>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37EA0-0C2C-40A4-BA8A-21C8D6BF8C74}" type="slidenum">
              <a:rPr lang="en-US" smtClean="0"/>
              <a:t>‹#›</a:t>
            </a:fld>
            <a:endParaRPr lang="en-US" dirty="0"/>
          </a:p>
        </p:txBody>
      </p:sp>
    </p:spTree>
    <p:extLst>
      <p:ext uri="{BB962C8B-B14F-4D97-AF65-F5344CB8AC3E}">
        <p14:creationId xmlns:p14="http://schemas.microsoft.com/office/powerpoint/2010/main" val="143391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A8704A-B2AE-45AC-B543-F09D56F1ED92}" type="datetime1">
              <a:rPr lang="en-US" smtClean="0"/>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37EA0-0C2C-40A4-BA8A-21C8D6BF8C74}" type="slidenum">
              <a:rPr lang="en-US" smtClean="0"/>
              <a:t>‹#›</a:t>
            </a:fld>
            <a:endParaRPr lang="en-US" dirty="0"/>
          </a:p>
        </p:txBody>
      </p:sp>
    </p:spTree>
    <p:extLst>
      <p:ext uri="{BB962C8B-B14F-4D97-AF65-F5344CB8AC3E}">
        <p14:creationId xmlns:p14="http://schemas.microsoft.com/office/powerpoint/2010/main" val="346867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F3313E-67AE-490F-8EEC-1E94418CE5FB}" type="datetime1">
              <a:rPr lang="en-US" smtClean="0"/>
              <a:t>12/31/2020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37EA0-0C2C-40A4-BA8A-21C8D6BF8C74}" type="slidenum">
              <a:rPr lang="en-US" smtClean="0"/>
              <a:t>‹#›</a:t>
            </a:fld>
            <a:endParaRPr lang="en-US" dirty="0"/>
          </a:p>
        </p:txBody>
      </p:sp>
    </p:spTree>
    <p:extLst>
      <p:ext uri="{BB962C8B-B14F-4D97-AF65-F5344CB8AC3E}">
        <p14:creationId xmlns:p14="http://schemas.microsoft.com/office/powerpoint/2010/main" val="229977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6EF241-F3AB-45B5-8086-7F7D2E0C7714}" type="datetime1">
              <a:rPr lang="en-US" smtClean="0"/>
              <a:t>12/31/2020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837EA0-0C2C-40A4-BA8A-21C8D6BF8C74}" type="slidenum">
              <a:rPr lang="en-US" smtClean="0"/>
              <a:t>‹#›</a:t>
            </a:fld>
            <a:endParaRPr lang="en-US" dirty="0"/>
          </a:p>
        </p:txBody>
      </p:sp>
    </p:spTree>
    <p:extLst>
      <p:ext uri="{BB962C8B-B14F-4D97-AF65-F5344CB8AC3E}">
        <p14:creationId xmlns:p14="http://schemas.microsoft.com/office/powerpoint/2010/main" val="387761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45BE69-E37B-40CB-9E0B-98B1CE75951D}" type="datetime1">
              <a:rPr lang="en-US" smtClean="0"/>
              <a:t>12/31/2020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99837EA0-0C2C-40A4-BA8A-21C8D6BF8C74}" type="slidenum">
              <a:rPr lang="en-US" smtClean="0"/>
              <a:t>‹#›</a:t>
            </a:fld>
            <a:endParaRPr lang="en-US" dirty="0"/>
          </a:p>
        </p:txBody>
      </p:sp>
    </p:spTree>
    <p:extLst>
      <p:ext uri="{BB962C8B-B14F-4D97-AF65-F5344CB8AC3E}">
        <p14:creationId xmlns:p14="http://schemas.microsoft.com/office/powerpoint/2010/main" val="166901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6D700C8-A787-444B-AA0A-25595A253671}" type="datetime1">
              <a:rPr lang="en-US" smtClean="0"/>
              <a:t>12/31/2020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99837EA0-0C2C-40A4-BA8A-21C8D6BF8C74}" type="slidenum">
              <a:rPr lang="en-US" smtClean="0"/>
              <a:t>‹#›</a:t>
            </a:fld>
            <a:endParaRPr lang="en-US" dirty="0"/>
          </a:p>
        </p:txBody>
      </p:sp>
    </p:spTree>
    <p:extLst>
      <p:ext uri="{BB962C8B-B14F-4D97-AF65-F5344CB8AC3E}">
        <p14:creationId xmlns:p14="http://schemas.microsoft.com/office/powerpoint/2010/main" val="273351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516019A-D229-4C95-868A-E6051DF44C50}" type="datetime1">
              <a:rPr lang="en-US" smtClean="0"/>
              <a:t>12/31/2020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99837EA0-0C2C-40A4-BA8A-21C8D6BF8C74}" type="slidenum">
              <a:rPr lang="en-US" smtClean="0"/>
              <a:t>‹#›</a:t>
            </a:fld>
            <a:endParaRPr lang="en-US" dirty="0"/>
          </a:p>
        </p:txBody>
      </p:sp>
    </p:spTree>
    <p:extLst>
      <p:ext uri="{BB962C8B-B14F-4D97-AF65-F5344CB8AC3E}">
        <p14:creationId xmlns:p14="http://schemas.microsoft.com/office/powerpoint/2010/main" val="180198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F763FC-244D-4F5D-A680-A664C057D851}" type="datetime1">
              <a:rPr lang="en-US" smtClean="0"/>
              <a:t>12/31/2020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37EA0-0C2C-40A4-BA8A-21C8D6BF8C74}" type="slidenum">
              <a:rPr lang="en-US" smtClean="0"/>
              <a:t>‹#›</a:t>
            </a:fld>
            <a:endParaRPr lang="en-US" dirty="0"/>
          </a:p>
        </p:txBody>
      </p:sp>
    </p:spTree>
    <p:extLst>
      <p:ext uri="{BB962C8B-B14F-4D97-AF65-F5344CB8AC3E}">
        <p14:creationId xmlns:p14="http://schemas.microsoft.com/office/powerpoint/2010/main" val="365936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185D910-600A-4A16-91F7-AC0099BB0666}" type="datetime1">
              <a:rPr lang="en-US" smtClean="0"/>
              <a:t>12/31/2020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9837EA0-0C2C-40A4-BA8A-21C8D6BF8C74}" type="slidenum">
              <a:rPr lang="en-US" smtClean="0"/>
              <a:t>‹#›</a:t>
            </a:fld>
            <a:endParaRPr lang="en-US" dirty="0"/>
          </a:p>
        </p:txBody>
      </p:sp>
    </p:spTree>
    <p:extLst>
      <p:ext uri="{BB962C8B-B14F-4D97-AF65-F5344CB8AC3E}">
        <p14:creationId xmlns:p14="http://schemas.microsoft.com/office/powerpoint/2010/main" val="25599970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ED279F2-2724-4FC6-9906-D85EF69C43B0}"/>
              </a:ext>
            </a:extLst>
          </p:cNvPr>
          <p:cNvSpPr>
            <a:spLocks noGrp="1"/>
          </p:cNvSpPr>
          <p:nvPr>
            <p:ph type="ctrTitle"/>
          </p:nvPr>
        </p:nvSpPr>
        <p:spPr>
          <a:xfrm>
            <a:off x="114299" y="612608"/>
            <a:ext cx="11896725" cy="3329581"/>
          </a:xfrm>
        </p:spPr>
        <p:txBody>
          <a:bodyPr/>
          <a:lstStyle/>
          <a:p>
            <a:pPr algn="ctr"/>
            <a:r>
              <a:rPr lang="en-US" b="1" dirty="0"/>
              <a:t>Evaluation of Settje Analysis of Hog Confinement Lot  </a:t>
            </a:r>
          </a:p>
        </p:txBody>
      </p:sp>
      <p:sp>
        <p:nvSpPr>
          <p:cNvPr id="3" name="Subtitle 2" descr="" title="">
            <a:extLst>
              <a:ext uri="{FF2B5EF4-FFF2-40B4-BE49-F238E27FC236}">
                <a16:creationId xmlns:a16="http://schemas.microsoft.com/office/drawing/2014/main" id="{24899B76-0CC7-44A6-B464-4FDD7A2C42B5}"/>
              </a:ext>
            </a:extLst>
          </p:cNvPr>
          <p:cNvSpPr>
            <a:spLocks noGrp="1"/>
          </p:cNvSpPr>
          <p:nvPr>
            <p:ph type="subTitle" idx="1"/>
          </p:nvPr>
        </p:nvSpPr>
        <p:spPr>
          <a:xfrm>
            <a:off x="390526" y="4777380"/>
            <a:ext cx="9972674" cy="861420"/>
          </a:xfrm>
        </p:spPr>
        <p:txBody>
          <a:bodyPr/>
          <a:lstStyle/>
          <a:p>
            <a:r>
              <a:rPr lang="en-US" dirty="0"/>
              <a:t>Ernie Goss, ph.d., Goss &amp; associates </a:t>
            </a:r>
          </a:p>
          <a:p>
            <a:r>
              <a:rPr lang="en-US" dirty="0"/>
              <a:t>28 December 2020</a:t>
            </a:r>
          </a:p>
        </p:txBody>
      </p:sp>
      <p:pic>
        <p:nvPicPr>
          <p:cNvPr id="5" name="Picture 4" descr="" title="">
            <a:extLst>
              <a:ext uri="{FF2B5EF4-FFF2-40B4-BE49-F238E27FC236}">
                <a16:creationId xmlns:a16="http://schemas.microsoft.com/office/drawing/2014/main" id="{7418D832-ED40-4A41-B9D1-2F6E80A11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6080" y="5166360"/>
            <a:ext cx="1645920" cy="1691640"/>
          </a:xfrm>
          <a:prstGeom prst="rect">
            <a:avLst/>
          </a:prstGeom>
        </p:spPr>
      </p:pic>
    </p:spTree>
    <p:extLst>
      <p:ext uri="{BB962C8B-B14F-4D97-AF65-F5344CB8AC3E}">
        <p14:creationId xmlns:p14="http://schemas.microsoft.com/office/powerpoint/2010/main" val="2352225156"/>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178EF89-8F92-49D3-8A4C-6C3175775637}"/>
              </a:ext>
            </a:extLst>
          </p:cNvPr>
          <p:cNvSpPr>
            <a:spLocks noGrp="1"/>
          </p:cNvSpPr>
          <p:nvPr>
            <p:ph type="ctrTitle"/>
          </p:nvPr>
        </p:nvSpPr>
        <p:spPr>
          <a:xfrm>
            <a:off x="95250" y="1447800"/>
            <a:ext cx="11896725" cy="3329581"/>
          </a:xfrm>
        </p:spPr>
        <p:txBody>
          <a:bodyPr/>
          <a:lstStyle/>
          <a:p>
            <a:pPr algn="ctr"/>
            <a:r>
              <a:rPr lang="en-US" b="1" dirty="0"/>
              <a:t>Settje used incorrect methodology </a:t>
            </a:r>
            <a:br>
              <a:rPr lang="en-US" b="1" dirty="0"/>
            </a:br>
            <a:r>
              <a:rPr lang="en-US" b="1" dirty="0"/>
              <a:t>(Slides 11-13)</a:t>
            </a:r>
          </a:p>
        </p:txBody>
      </p:sp>
    </p:spTree>
    <p:extLst>
      <p:ext uri="{BB962C8B-B14F-4D97-AF65-F5344CB8AC3E}">
        <p14:creationId xmlns:p14="http://schemas.microsoft.com/office/powerpoint/2010/main" val="4156887861"/>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80CF140-6F8B-4F1F-89A8-58AE058C2534}"/>
              </a:ext>
            </a:extLst>
          </p:cNvPr>
          <p:cNvSpPr>
            <a:spLocks noGrp="1"/>
          </p:cNvSpPr>
          <p:nvPr>
            <p:ph type="title"/>
          </p:nvPr>
        </p:nvSpPr>
        <p:spPr>
          <a:xfrm>
            <a:off x="0" y="452718"/>
            <a:ext cx="10953749" cy="899832"/>
          </a:xfrm>
        </p:spPr>
        <p:txBody>
          <a:bodyPr>
            <a:normAutofit/>
          </a:bodyPr>
          <a:lstStyle/>
          <a:p>
            <a:r>
              <a:rPr lang="en-US" sz="3600" dirty="0"/>
              <a:t>Settje’s use of base multiplier methodology</a:t>
            </a:r>
          </a:p>
        </p:txBody>
      </p:sp>
      <p:sp>
        <p:nvSpPr>
          <p:cNvPr id="4" name="TextBox 3" descr="" title="">
            <a:extLst>
              <a:ext uri="{FF2B5EF4-FFF2-40B4-BE49-F238E27FC236}">
                <a16:creationId xmlns:a16="http://schemas.microsoft.com/office/drawing/2014/main" id="{8034FC1A-EAFA-4FEB-9EB6-AB6580C69325}"/>
              </a:ext>
            </a:extLst>
          </p:cNvPr>
          <p:cNvSpPr txBox="1"/>
          <p:nvPr/>
        </p:nvSpPr>
        <p:spPr>
          <a:xfrm>
            <a:off x="304800" y="1500326"/>
            <a:ext cx="11049000" cy="3416320"/>
          </a:xfrm>
          <a:prstGeom prst="rect">
            <a:avLst/>
          </a:prstGeom>
          <a:noFill/>
        </p:spPr>
        <p:txBody>
          <a:bodyPr wrap="square" rtlCol="0">
            <a:spAutoFit/>
          </a:bodyPr>
          <a:lstStyle/>
          <a:p>
            <a:pPr marL="285750" indent="-285750">
              <a:buFont typeface="Wingdings" panose="05000000000000000000" pitchFamily="2" charset="2"/>
              <a:buChar char="§"/>
            </a:pPr>
            <a:r>
              <a:rPr lang="en-US" b="1" dirty="0">
                <a:solidFill>
                  <a:schemeClr val="bg1"/>
                </a:solidFill>
                <a:highlight>
                  <a:srgbClr val="FFFF00"/>
                </a:highlight>
              </a:rPr>
              <a:t>The base multiplier methodology is a blunt instrument that assumes “base” industries are homogeneous with respect to economic impact. </a:t>
            </a:r>
          </a:p>
          <a:p>
            <a:pPr marL="285750" indent="-285750">
              <a:buFont typeface="Wingdings" panose="05000000000000000000" pitchFamily="2" charset="2"/>
              <a:buChar char="§"/>
            </a:pPr>
            <a:r>
              <a:rPr lang="en-US" b="1" dirty="0">
                <a:solidFill>
                  <a:schemeClr val="bg1"/>
                </a:solidFill>
                <a:highlight>
                  <a:srgbClr val="FFFF00"/>
                </a:highlight>
              </a:rPr>
              <a:t>Fails to “follow-the-money” and does not provide detailed, robust analysis.</a:t>
            </a:r>
            <a:r>
              <a:rPr lang="en-US" b="1" dirty="0">
                <a:highlight>
                  <a:srgbClr val="FFFF00"/>
                </a:highlight>
              </a:rPr>
              <a:t> </a:t>
            </a:r>
          </a:p>
          <a:p>
            <a:pPr marL="285750" indent="-285750">
              <a:buFont typeface="Wingdings" panose="05000000000000000000" pitchFamily="2" charset="2"/>
              <a:buChar char="§"/>
            </a:pPr>
            <a:r>
              <a:rPr lang="en-US" dirty="0"/>
              <a:t>Industry impacts vary considerably: wages vary, input costs vary, transportation costs vary and productivity varies – all influence the flow of income in the economy. </a:t>
            </a:r>
          </a:p>
          <a:p>
            <a:pPr marL="285750" indent="-285750">
              <a:buFont typeface="Wingdings" panose="05000000000000000000" pitchFamily="2" charset="2"/>
              <a:buChar char="§"/>
            </a:pPr>
            <a:r>
              <a:rPr lang="en-US" dirty="0"/>
              <a:t>The 6.7 multiplier stated by Settje does not conform with the base multiplier methodology.</a:t>
            </a:r>
          </a:p>
          <a:p>
            <a:pPr marL="285750" indent="-285750">
              <a:buFont typeface="Wingdings" panose="05000000000000000000" pitchFamily="2" charset="2"/>
              <a:buChar char="§"/>
            </a:pPr>
            <a:r>
              <a:rPr lang="en-US" dirty="0"/>
              <a:t>The multiplier calculated using standard base multiplier methodology results in a significantly smaller employment multiplier.</a:t>
            </a:r>
          </a:p>
          <a:p>
            <a:pPr marL="285750" indent="-285750">
              <a:buFont typeface="Wingdings" panose="05000000000000000000" pitchFamily="2" charset="2"/>
              <a:buChar char="§"/>
            </a:pPr>
            <a:r>
              <a:rPr lang="en-US" b="1" dirty="0"/>
              <a:t>Multiplier range: 1.44 </a:t>
            </a:r>
            <a:r>
              <a:rPr lang="en-US" dirty="0"/>
              <a:t>(includes all non-disclosed industries in the denominator) to </a:t>
            </a:r>
            <a:r>
              <a:rPr lang="en-US" b="1" dirty="0"/>
              <a:t>2.00</a:t>
            </a:r>
            <a:r>
              <a:rPr lang="en-US" dirty="0"/>
              <a:t> (excludes all non-disclosed industries from the denominator) </a:t>
            </a:r>
            <a:r>
              <a:rPr lang="en-US" b="1" dirty="0">
                <a:solidFill>
                  <a:srgbClr val="FFFF00"/>
                </a:solidFill>
              </a:rPr>
              <a:t>(Settje uses a multiplier of 4-7 which is well outside the bounds of believability)</a:t>
            </a:r>
          </a:p>
          <a:p>
            <a:pPr marL="285750" indent="-285750">
              <a:buFont typeface="Wingdings" panose="05000000000000000000" pitchFamily="2" charset="2"/>
              <a:buChar char="§"/>
            </a:pPr>
            <a:endParaRPr lang="en-US" dirty="0"/>
          </a:p>
        </p:txBody>
      </p:sp>
      <p:graphicFrame>
        <p:nvGraphicFramePr>
          <p:cNvPr id="6" name="Table 5" descr="" title="">
            <a:extLst>
              <a:ext uri="{FF2B5EF4-FFF2-40B4-BE49-F238E27FC236}">
                <a16:creationId xmlns:a16="http://schemas.microsoft.com/office/drawing/2014/main" id="{43E83736-88EA-40E9-8B5B-7904D33670C0}"/>
              </a:ext>
            </a:extLst>
          </p:cNvPr>
          <p:cNvGraphicFramePr>
            <a:graphicFrameLocks noGrp="1"/>
          </p:cNvGraphicFramePr>
          <p:nvPr>
            <p:extLst>
              <p:ext uri="{D42A27DB-BD31-4B8C-83A1-F6EECF244321}">
                <p14:modId xmlns:p14="http://schemas.microsoft.com/office/powerpoint/2010/main" val="3163534759"/>
              </p:ext>
            </p:extLst>
          </p:nvPr>
        </p:nvGraphicFramePr>
        <p:xfrm>
          <a:off x="838200" y="4639647"/>
          <a:ext cx="10692538" cy="1676400"/>
        </p:xfrm>
        <a:graphic>
          <a:graphicData uri="http://schemas.openxmlformats.org/drawingml/2006/table">
            <a:tbl>
              <a:tblPr/>
              <a:tblGrid>
                <a:gridCol w="1629852">
                  <a:extLst>
                    <a:ext uri="{9D8B030D-6E8A-4147-A177-3AD203B41FA5}">
                      <a16:colId xmlns:a16="http://schemas.microsoft.com/office/drawing/2014/main" val="3093940134"/>
                    </a:ext>
                  </a:extLst>
                </a:gridCol>
                <a:gridCol w="1146268">
                  <a:extLst>
                    <a:ext uri="{9D8B030D-6E8A-4147-A177-3AD203B41FA5}">
                      <a16:colId xmlns:a16="http://schemas.microsoft.com/office/drawing/2014/main" val="2868677225"/>
                    </a:ext>
                  </a:extLst>
                </a:gridCol>
                <a:gridCol w="1146268">
                  <a:extLst>
                    <a:ext uri="{9D8B030D-6E8A-4147-A177-3AD203B41FA5}">
                      <a16:colId xmlns:a16="http://schemas.microsoft.com/office/drawing/2014/main" val="2434715686"/>
                    </a:ext>
                  </a:extLst>
                </a:gridCol>
                <a:gridCol w="6770150">
                  <a:extLst>
                    <a:ext uri="{9D8B030D-6E8A-4147-A177-3AD203B41FA5}">
                      <a16:colId xmlns:a16="http://schemas.microsoft.com/office/drawing/2014/main" val="4277856943"/>
                    </a:ext>
                  </a:extLst>
                </a:gridCol>
              </a:tblGrid>
              <a:tr h="167640">
                <a:tc gridSpan="4">
                  <a:txBody>
                    <a:bodyPr/>
                    <a:lstStyle/>
                    <a:p>
                      <a:pPr algn="l" fontAlgn="b"/>
                      <a:r>
                        <a:rPr lang="en-US" sz="1000" b="1" i="0" u="none" strike="noStrike" dirty="0">
                          <a:effectLst/>
                          <a:latin typeface="Arial" panose="020B0604020202020204" pitchFamily="34" charset="0"/>
                        </a:rPr>
                        <a:t>Base multiplier, Cherry County (2010-2019)</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345613"/>
                  </a:ext>
                </a:extLst>
              </a:tr>
              <a:tr h="167640">
                <a:tc>
                  <a:txBody>
                    <a:bodyPr/>
                    <a:lstStyle/>
                    <a:p>
                      <a:pPr algn="l" fontAlgn="b"/>
                      <a:endParaRPr lang="en-US" sz="1000" b="0" i="0" u="none" strike="noStrike" dirty="0">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370694129"/>
                  </a:ext>
                </a:extLst>
              </a:tr>
              <a:tr h="167640">
                <a:tc rowSpan="3" gridSpan="2">
                  <a:txBody>
                    <a:bodyPr/>
                    <a:lstStyle/>
                    <a:p>
                      <a:pPr algn="ctr" fontAlgn="ctr"/>
                      <a:r>
                        <a:rPr lang="en-US" sz="1000" b="1" i="0" u="none" strike="noStrike" dirty="0">
                          <a:effectLst/>
                          <a:latin typeface="Arial" panose="020B0604020202020204" pitchFamily="34" charset="0"/>
                        </a:rPr>
                        <a:t>Employment multiplier using Base Mult. Methodology</a:t>
                      </a:r>
                    </a:p>
                  </a:txBody>
                  <a:tcPr marL="7620" marR="7620" marT="7620" marB="0" anchor="ctr">
                    <a:lnL>
                      <a:noFill/>
                    </a:lnL>
                    <a:lnR>
                      <a:noFill/>
                    </a:lnR>
                    <a:lnT>
                      <a:noFill/>
                    </a:lnT>
                    <a:lnB>
                      <a:noFill/>
                    </a:lnB>
                  </a:tcPr>
                </a:tc>
                <a:tc rowSpan="3" hMerge="1">
                  <a:txBody>
                    <a:bodyPr/>
                    <a:lstStyle/>
                    <a:p>
                      <a:endParaRPr lang="en-US"/>
                    </a:p>
                  </a:txBody>
                  <a:tcPr/>
                </a:tc>
                <a:tc>
                  <a:txBody>
                    <a:bodyPr/>
                    <a:lstStyle/>
                    <a:p>
                      <a:pPr algn="ctr" fontAlgn="ctr"/>
                      <a:r>
                        <a:rPr lang="en-US" sz="1000" b="0" i="0" u="none" strike="noStrike" dirty="0">
                          <a:effectLst/>
                          <a:latin typeface="Arial" panose="020B0604020202020204" pitchFamily="34" charset="0"/>
                        </a:rPr>
                        <a:t>207</a:t>
                      </a:r>
                    </a:p>
                  </a:txBody>
                  <a:tcPr marL="7620" marR="7620" marT="7620" marB="0" anchor="ctr">
                    <a:lnL>
                      <a:noFill/>
                    </a:lnL>
                    <a:lnR>
                      <a:noFill/>
                    </a:lnR>
                    <a:lnT>
                      <a:noFill/>
                    </a:lnT>
                    <a:lnB>
                      <a:noFill/>
                    </a:lnB>
                  </a:tcPr>
                </a:tc>
                <a:tc>
                  <a:txBody>
                    <a:bodyPr/>
                    <a:lstStyle/>
                    <a:p>
                      <a:pPr algn="ctr" fontAlgn="ctr"/>
                      <a:r>
                        <a:rPr lang="en-US" sz="1000" b="0" i="0" u="none" strike="noStrike" dirty="0">
                          <a:effectLst/>
                          <a:latin typeface="Arial" panose="020B0604020202020204" pitchFamily="34" charset="0"/>
                        </a:rPr>
                        <a:t>Change in total farm and private employment with Location quotient (LQ &gt; 1.00) LQ &gt; 1.00 indicates industry is exporting </a:t>
                      </a:r>
                    </a:p>
                  </a:txBody>
                  <a:tcPr marL="7620" marR="7620" marT="7620" marB="0" anchor="ctr">
                    <a:lnL>
                      <a:noFill/>
                    </a:lnL>
                    <a:lnR>
                      <a:noFill/>
                    </a:lnR>
                    <a:lnT>
                      <a:noFill/>
                    </a:lnT>
                    <a:lnB>
                      <a:noFill/>
                    </a:lnB>
                  </a:tcPr>
                </a:tc>
                <a:extLst>
                  <a:ext uri="{0D108BD9-81ED-4DB2-BD59-A6C34878D82A}">
                    <a16:rowId xmlns:a16="http://schemas.microsoft.com/office/drawing/2014/main" val="867238341"/>
                  </a:ext>
                </a:extLst>
              </a:tr>
              <a:tr h="167640">
                <a:tc gridSpan="2"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dirty="0">
                          <a:effectLst/>
                          <a:latin typeface="Arial" panose="020B0604020202020204" pitchFamily="34" charset="0"/>
                        </a:rPr>
                        <a:t>415</a:t>
                      </a:r>
                    </a:p>
                  </a:txBody>
                  <a:tcPr marL="7620" marR="7620" marT="7620" marB="0" anchor="ctr">
                    <a:lnL>
                      <a:noFill/>
                    </a:lnL>
                    <a:lnR>
                      <a:noFill/>
                    </a:lnR>
                    <a:lnT>
                      <a:noFill/>
                    </a:lnT>
                    <a:lnB>
                      <a:noFill/>
                    </a:lnB>
                  </a:tcPr>
                </a:tc>
                <a:tc>
                  <a:txBody>
                    <a:bodyPr/>
                    <a:lstStyle/>
                    <a:p>
                      <a:pPr algn="ctr" fontAlgn="ctr"/>
                      <a:r>
                        <a:rPr lang="en-US" sz="1000" b="0" i="0" u="none" strike="noStrike" dirty="0">
                          <a:effectLst/>
                          <a:latin typeface="Arial" panose="020B0604020202020204" pitchFamily="34" charset="0"/>
                        </a:rPr>
                        <a:t>Change in total farm, government and private employment</a:t>
                      </a:r>
                    </a:p>
                  </a:txBody>
                  <a:tcPr marL="7620" marR="7620" marT="7620" marB="0" anchor="ctr">
                    <a:lnL>
                      <a:noFill/>
                    </a:lnL>
                    <a:lnR>
                      <a:noFill/>
                    </a:lnR>
                    <a:lnT>
                      <a:noFill/>
                    </a:lnT>
                    <a:lnB>
                      <a:noFill/>
                    </a:lnB>
                  </a:tcPr>
                </a:tc>
                <a:extLst>
                  <a:ext uri="{0D108BD9-81ED-4DB2-BD59-A6C34878D82A}">
                    <a16:rowId xmlns:a16="http://schemas.microsoft.com/office/drawing/2014/main" val="1871239386"/>
                  </a:ext>
                </a:extLst>
              </a:tr>
              <a:tr h="167640">
                <a:tc gridSpan="2" vMerge="1">
                  <a:txBody>
                    <a:bodyPr/>
                    <a:lstStyle/>
                    <a:p>
                      <a:endParaRPr lang="en-US"/>
                    </a:p>
                  </a:txBody>
                  <a:tcPr/>
                </a:tc>
                <a:tc hMerge="1" vMerge="1">
                  <a:txBody>
                    <a:bodyPr/>
                    <a:lstStyle/>
                    <a:p>
                      <a:endParaRPr lang="en-US"/>
                    </a:p>
                  </a:txBody>
                  <a:tcPr/>
                </a:tc>
                <a:tc>
                  <a:txBody>
                    <a:bodyPr/>
                    <a:lstStyle/>
                    <a:p>
                      <a:pPr algn="ctr" fontAlgn="ctr"/>
                      <a:r>
                        <a:rPr lang="en-US" sz="1000" b="1" i="0" u="none" strike="noStrike" dirty="0">
                          <a:effectLst/>
                          <a:latin typeface="Arial" panose="020B0604020202020204" pitchFamily="34" charset="0"/>
                        </a:rPr>
                        <a:t>2.00</a:t>
                      </a:r>
                    </a:p>
                  </a:txBody>
                  <a:tcPr marL="7620" marR="7620" marT="7620" marB="0" anchor="ctr">
                    <a:lnL>
                      <a:noFill/>
                    </a:lnL>
                    <a:lnR>
                      <a:noFill/>
                    </a:lnR>
                    <a:lnT>
                      <a:noFill/>
                    </a:lnT>
                    <a:lnB>
                      <a:noFill/>
                    </a:lnB>
                  </a:tcPr>
                </a:tc>
                <a:tc>
                  <a:txBody>
                    <a:bodyPr/>
                    <a:lstStyle/>
                    <a:p>
                      <a:pPr algn="ctr" fontAlgn="ctr"/>
                      <a:endParaRPr lang="en-US" sz="1000" b="0" i="0" u="none" strike="noStrike" dirty="0">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835383377"/>
                  </a:ext>
                </a:extLst>
              </a:tr>
              <a:tr h="167640">
                <a:tc>
                  <a:txBody>
                    <a:bodyPr/>
                    <a:lstStyle/>
                    <a:p>
                      <a:pPr algn="ctr" fontAlgn="ctr"/>
                      <a:endParaRPr lang="en-US" sz="1000" b="0" i="0" u="none" strike="noStrike" dirty="0">
                        <a:effectLst/>
                        <a:latin typeface="Arial" panose="020B0604020202020204" pitchFamily="34" charset="0"/>
                      </a:endParaRPr>
                    </a:p>
                  </a:txBody>
                  <a:tcPr marL="7620" marR="7620" marT="7620" marB="0" anchor="ctr">
                    <a:lnL>
                      <a:noFill/>
                    </a:lnL>
                    <a:lnR>
                      <a:noFill/>
                    </a:lnR>
                    <a:lnT>
                      <a:noFill/>
                    </a:lnT>
                    <a:lnB>
                      <a:noFill/>
                    </a:lnB>
                  </a:tcPr>
                </a:tc>
                <a:tc>
                  <a:txBody>
                    <a:bodyPr/>
                    <a:lstStyle/>
                    <a:p>
                      <a:pPr algn="ctr" fontAlgn="ctr"/>
                      <a:endParaRPr lang="en-US" sz="1000" b="0" i="0" u="none" strike="noStrike" dirty="0">
                        <a:effectLst/>
                        <a:latin typeface="Arial" panose="020B0604020202020204" pitchFamily="34" charset="0"/>
                      </a:endParaRPr>
                    </a:p>
                  </a:txBody>
                  <a:tcPr marL="7620" marR="7620" marT="7620" marB="0" anchor="ctr">
                    <a:lnL>
                      <a:noFill/>
                    </a:lnL>
                    <a:lnR>
                      <a:noFill/>
                    </a:lnR>
                    <a:lnT>
                      <a:noFill/>
                    </a:lnT>
                    <a:lnB>
                      <a:noFill/>
                    </a:lnB>
                  </a:tcPr>
                </a:tc>
                <a:tc>
                  <a:txBody>
                    <a:bodyPr/>
                    <a:lstStyle/>
                    <a:p>
                      <a:pPr algn="ctr" fontAlgn="ctr"/>
                      <a:endParaRPr lang="en-US" sz="1000" b="1" i="0" u="none" strike="noStrike" dirty="0">
                        <a:effectLst/>
                        <a:latin typeface="Arial" panose="020B0604020202020204" pitchFamily="34" charset="0"/>
                      </a:endParaRPr>
                    </a:p>
                  </a:txBody>
                  <a:tcPr marL="7620" marR="7620" marT="7620" marB="0" anchor="ctr">
                    <a:lnL>
                      <a:noFill/>
                    </a:lnL>
                    <a:lnR>
                      <a:noFill/>
                    </a:lnR>
                    <a:lnT>
                      <a:noFill/>
                    </a:lnT>
                    <a:lnB>
                      <a:noFill/>
                    </a:lnB>
                  </a:tcPr>
                </a:tc>
                <a:tc>
                  <a:txBody>
                    <a:bodyPr/>
                    <a:lstStyle/>
                    <a:p>
                      <a:pPr algn="ctr" fontAlgn="ctr"/>
                      <a:endParaRPr lang="en-US" sz="1000" b="0" i="0" u="none" strike="noStrike" dirty="0">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902636989"/>
                  </a:ext>
                </a:extLst>
              </a:tr>
              <a:tr h="167640">
                <a:tc rowSpan="3" gridSpan="2">
                  <a:txBody>
                    <a:bodyPr/>
                    <a:lstStyle/>
                    <a:p>
                      <a:pPr algn="ctr" fontAlgn="ctr"/>
                      <a:r>
                        <a:rPr lang="en-US" sz="1000" b="1" i="0" u="none" strike="noStrike" dirty="0">
                          <a:effectLst/>
                          <a:latin typeface="Arial" panose="020B0604020202020204" pitchFamily="34" charset="0"/>
                        </a:rPr>
                        <a:t>Employment multiplier using Base Mult. Methodology</a:t>
                      </a:r>
                    </a:p>
                  </a:txBody>
                  <a:tcPr marL="7620" marR="7620" marT="7620" marB="0" anchor="ctr">
                    <a:lnL>
                      <a:noFill/>
                    </a:lnL>
                    <a:lnR>
                      <a:noFill/>
                    </a:lnR>
                    <a:lnT>
                      <a:noFill/>
                    </a:lnT>
                    <a:lnB>
                      <a:noFill/>
                    </a:lnB>
                  </a:tcPr>
                </a:tc>
                <a:tc rowSpan="3" hMerge="1">
                  <a:txBody>
                    <a:bodyPr/>
                    <a:lstStyle/>
                    <a:p>
                      <a:endParaRPr lang="en-US"/>
                    </a:p>
                  </a:txBody>
                  <a:tcPr/>
                </a:tc>
                <a:tc>
                  <a:txBody>
                    <a:bodyPr/>
                    <a:lstStyle/>
                    <a:p>
                      <a:pPr algn="ctr" fontAlgn="ctr"/>
                      <a:r>
                        <a:rPr lang="en-US" sz="1000" b="0" i="0" u="none" strike="noStrike" dirty="0">
                          <a:effectLst/>
                          <a:latin typeface="Arial" panose="020B0604020202020204" pitchFamily="34" charset="0"/>
                        </a:rPr>
                        <a:t>288</a:t>
                      </a:r>
                    </a:p>
                  </a:txBody>
                  <a:tcPr marL="7620" marR="7620" marT="7620" marB="0" anchor="ctr">
                    <a:lnL>
                      <a:noFill/>
                    </a:lnL>
                    <a:lnR>
                      <a:noFill/>
                    </a:lnR>
                    <a:lnT>
                      <a:noFill/>
                    </a:lnT>
                    <a:lnB>
                      <a:noFill/>
                    </a:lnB>
                  </a:tcPr>
                </a:tc>
                <a:tc>
                  <a:txBody>
                    <a:bodyPr/>
                    <a:lstStyle/>
                    <a:p>
                      <a:pPr algn="ctr" fontAlgn="ctr"/>
                      <a:r>
                        <a:rPr lang="en-US" sz="1000" b="0" i="0" u="none" strike="noStrike" dirty="0">
                          <a:effectLst/>
                          <a:latin typeface="Arial" panose="020B0604020202020204" pitchFamily="34" charset="0"/>
                        </a:rPr>
                        <a:t>Change in total farm and private employment with LQ &gt; 1.00</a:t>
                      </a:r>
                    </a:p>
                  </a:txBody>
                  <a:tcPr marL="7620" marR="7620" marT="7620" marB="0" anchor="ctr">
                    <a:lnL>
                      <a:noFill/>
                    </a:lnL>
                    <a:lnR>
                      <a:noFill/>
                    </a:lnR>
                    <a:lnT>
                      <a:noFill/>
                    </a:lnT>
                    <a:lnB>
                      <a:noFill/>
                    </a:lnB>
                  </a:tcPr>
                </a:tc>
                <a:extLst>
                  <a:ext uri="{0D108BD9-81ED-4DB2-BD59-A6C34878D82A}">
                    <a16:rowId xmlns:a16="http://schemas.microsoft.com/office/drawing/2014/main" val="3891330117"/>
                  </a:ext>
                </a:extLst>
              </a:tr>
              <a:tr h="167640">
                <a:tc gridSpan="2"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dirty="0">
                          <a:effectLst/>
                          <a:latin typeface="Arial" panose="020B0604020202020204" pitchFamily="34" charset="0"/>
                        </a:rPr>
                        <a:t>415</a:t>
                      </a:r>
                    </a:p>
                  </a:txBody>
                  <a:tcPr marL="7620" marR="7620" marT="7620" marB="0" anchor="ctr">
                    <a:lnL>
                      <a:noFill/>
                    </a:lnL>
                    <a:lnR>
                      <a:noFill/>
                    </a:lnR>
                    <a:lnT>
                      <a:noFill/>
                    </a:lnT>
                    <a:lnB>
                      <a:noFill/>
                    </a:lnB>
                  </a:tcPr>
                </a:tc>
                <a:tc>
                  <a:txBody>
                    <a:bodyPr/>
                    <a:lstStyle/>
                    <a:p>
                      <a:pPr algn="ctr" fontAlgn="ctr"/>
                      <a:r>
                        <a:rPr lang="en-US" sz="1000" b="0" i="0" u="none" strike="noStrike" dirty="0">
                          <a:effectLst/>
                          <a:latin typeface="Arial" panose="020B0604020202020204" pitchFamily="34" charset="0"/>
                        </a:rPr>
                        <a:t>Change in total farm, government and private employment</a:t>
                      </a:r>
                    </a:p>
                  </a:txBody>
                  <a:tcPr marL="7620" marR="7620" marT="7620" marB="0" anchor="ctr">
                    <a:lnL>
                      <a:noFill/>
                    </a:lnL>
                    <a:lnR>
                      <a:noFill/>
                    </a:lnR>
                    <a:lnT>
                      <a:noFill/>
                    </a:lnT>
                    <a:lnB>
                      <a:noFill/>
                    </a:lnB>
                  </a:tcPr>
                </a:tc>
                <a:extLst>
                  <a:ext uri="{0D108BD9-81ED-4DB2-BD59-A6C34878D82A}">
                    <a16:rowId xmlns:a16="http://schemas.microsoft.com/office/drawing/2014/main" val="3496057843"/>
                  </a:ext>
                </a:extLst>
              </a:tr>
              <a:tr h="167640">
                <a:tc gridSpan="2" vMerge="1">
                  <a:txBody>
                    <a:bodyPr/>
                    <a:lstStyle/>
                    <a:p>
                      <a:endParaRPr lang="en-US"/>
                    </a:p>
                  </a:txBody>
                  <a:tcPr/>
                </a:tc>
                <a:tc hMerge="1" vMerge="1">
                  <a:txBody>
                    <a:bodyPr/>
                    <a:lstStyle/>
                    <a:p>
                      <a:endParaRPr lang="en-US"/>
                    </a:p>
                  </a:txBody>
                  <a:tcPr/>
                </a:tc>
                <a:tc>
                  <a:txBody>
                    <a:bodyPr/>
                    <a:lstStyle/>
                    <a:p>
                      <a:pPr algn="ctr" fontAlgn="ctr"/>
                      <a:r>
                        <a:rPr lang="en-US" sz="1000" b="1" i="0" u="none" strike="noStrike" dirty="0">
                          <a:effectLst/>
                          <a:latin typeface="Arial" panose="020B0604020202020204" pitchFamily="34" charset="0"/>
                        </a:rPr>
                        <a:t>1.44</a:t>
                      </a:r>
                    </a:p>
                  </a:txBody>
                  <a:tcPr marL="7620" marR="7620" marT="7620" marB="0" anchor="ctr">
                    <a:lnL>
                      <a:noFill/>
                    </a:lnL>
                    <a:lnR>
                      <a:noFill/>
                    </a:lnR>
                    <a:lnT>
                      <a:noFill/>
                    </a:lnT>
                    <a:lnB>
                      <a:noFill/>
                    </a:lnB>
                  </a:tcPr>
                </a:tc>
                <a:tc>
                  <a:txBody>
                    <a:bodyPr/>
                    <a:lstStyle/>
                    <a:p>
                      <a:pPr algn="ctr" fontAlgn="ctr"/>
                      <a:endParaRPr lang="en-US" sz="1000" b="0" i="0" u="none" strike="noStrike" dirty="0">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740164158"/>
                  </a:ext>
                </a:extLst>
              </a:tr>
              <a:tr h="167640">
                <a:tc gridSpan="4">
                  <a:txBody>
                    <a:bodyPr/>
                    <a:lstStyle/>
                    <a:p>
                      <a:pPr algn="l" fontAlgn="b"/>
                      <a:r>
                        <a:rPr lang="en-US" sz="1000" b="0" i="0" u="none" strike="noStrike" dirty="0">
                          <a:effectLst/>
                          <a:latin typeface="Arial" panose="020B0604020202020204" pitchFamily="34" charset="0"/>
                        </a:rPr>
                        <a:t>Methodology source: PropertyMetrics.com (web-based commercial real estate analysis software co.) LQ = (% of Cherry county industry employment) / % of U.S. industry employment</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9648013"/>
                  </a:ext>
                </a:extLst>
              </a:tr>
            </a:tbl>
          </a:graphicData>
        </a:graphic>
      </p:graphicFrame>
    </p:spTree>
    <p:extLst>
      <p:ext uri="{BB962C8B-B14F-4D97-AF65-F5344CB8AC3E}">
        <p14:creationId xmlns:p14="http://schemas.microsoft.com/office/powerpoint/2010/main" val="2459360158"/>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80CF140-6F8B-4F1F-89A8-58AE058C2534}"/>
              </a:ext>
            </a:extLst>
          </p:cNvPr>
          <p:cNvSpPr>
            <a:spLocks noGrp="1"/>
          </p:cNvSpPr>
          <p:nvPr>
            <p:ph type="title"/>
          </p:nvPr>
        </p:nvSpPr>
        <p:spPr>
          <a:xfrm>
            <a:off x="76200" y="1"/>
            <a:ext cx="11878322" cy="666750"/>
          </a:xfrm>
        </p:spPr>
        <p:txBody>
          <a:bodyPr>
            <a:normAutofit fontScale="90000"/>
          </a:bodyPr>
          <a:lstStyle/>
          <a:p>
            <a:r>
              <a:rPr lang="en-US" sz="2800" b="1" dirty="0"/>
              <a:t>IMPLAN multiplier system: Detailed, robust results for Cherry County</a:t>
            </a:r>
            <a:br>
              <a:rPr lang="en-US" sz="2800" b="1" dirty="0"/>
            </a:br>
            <a:r>
              <a:rPr lang="en-US" sz="2800" b="1" dirty="0"/>
              <a:t>    Comparison of 80 worker swine facility with an 80 worker cattle lot</a:t>
            </a:r>
            <a:br>
              <a:rPr lang="en-US" sz="2800" b="1" dirty="0"/>
            </a:br>
            <a:endParaRPr lang="en-US" sz="2800" b="1" dirty="0"/>
          </a:p>
        </p:txBody>
      </p:sp>
      <p:graphicFrame>
        <p:nvGraphicFramePr>
          <p:cNvPr id="3" name="Table 2" descr="" title="">
            <a:extLst>
              <a:ext uri="{FF2B5EF4-FFF2-40B4-BE49-F238E27FC236}">
                <a16:creationId xmlns:a16="http://schemas.microsoft.com/office/drawing/2014/main" id="{F5A992BF-D7A7-465E-A98E-7BA56993D471}"/>
              </a:ext>
            </a:extLst>
          </p:cNvPr>
          <p:cNvGraphicFramePr>
            <a:graphicFrameLocks noGrp="1"/>
          </p:cNvGraphicFramePr>
          <p:nvPr>
            <p:extLst>
              <p:ext uri="{D42A27DB-BD31-4B8C-83A1-F6EECF244321}">
                <p14:modId xmlns:p14="http://schemas.microsoft.com/office/powerpoint/2010/main" val="3068684509"/>
              </p:ext>
            </p:extLst>
          </p:nvPr>
        </p:nvGraphicFramePr>
        <p:xfrm>
          <a:off x="2266951" y="954220"/>
          <a:ext cx="7448993" cy="1851660"/>
        </p:xfrm>
        <a:graphic>
          <a:graphicData uri="http://schemas.openxmlformats.org/drawingml/2006/table">
            <a:tbl>
              <a:tblPr/>
              <a:tblGrid>
                <a:gridCol w="3045185">
                  <a:extLst>
                    <a:ext uri="{9D8B030D-6E8A-4147-A177-3AD203B41FA5}">
                      <a16:colId xmlns:a16="http://schemas.microsoft.com/office/drawing/2014/main" val="1367180971"/>
                    </a:ext>
                  </a:extLst>
                </a:gridCol>
                <a:gridCol w="1467936">
                  <a:extLst>
                    <a:ext uri="{9D8B030D-6E8A-4147-A177-3AD203B41FA5}">
                      <a16:colId xmlns:a16="http://schemas.microsoft.com/office/drawing/2014/main" val="3433495693"/>
                    </a:ext>
                  </a:extLst>
                </a:gridCol>
                <a:gridCol w="1467936">
                  <a:extLst>
                    <a:ext uri="{9D8B030D-6E8A-4147-A177-3AD203B41FA5}">
                      <a16:colId xmlns:a16="http://schemas.microsoft.com/office/drawing/2014/main" val="58149370"/>
                    </a:ext>
                  </a:extLst>
                </a:gridCol>
                <a:gridCol w="1467936">
                  <a:extLst>
                    <a:ext uri="{9D8B030D-6E8A-4147-A177-3AD203B41FA5}">
                      <a16:colId xmlns:a16="http://schemas.microsoft.com/office/drawing/2014/main" val="2952909870"/>
                    </a:ext>
                  </a:extLst>
                </a:gridCol>
              </a:tblGrid>
              <a:tr h="571500">
                <a:tc>
                  <a:txBody>
                    <a:bodyPr/>
                    <a:lstStyle/>
                    <a:p>
                      <a:pPr algn="l" fontAlgn="ctr"/>
                      <a:r>
                        <a:rPr lang="en-US" sz="1100" b="1" i="0" u="none" strike="noStrike" dirty="0">
                          <a:solidFill>
                            <a:schemeClr val="tx1"/>
                          </a:solidFill>
                          <a:effectLst/>
                          <a:latin typeface="Calibri" panose="020F0502020204030204" pitchFamily="34" charset="0"/>
                        </a:rPr>
                        <a:t>Annual impact (2020 dollars)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chemeClr val="tx1"/>
                          </a:solidFill>
                          <a:effectLst/>
                          <a:latin typeface="Calibri" panose="020F0502020204030204" pitchFamily="34" charset="0"/>
                        </a:rPr>
                        <a:t>Animal production: swine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chemeClr val="tx1"/>
                          </a:solidFill>
                          <a:effectLst/>
                          <a:latin typeface="Calibri" panose="020F0502020204030204" pitchFamily="34" charset="0"/>
                        </a:rPr>
                        <a:t>Animal production: cattle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chemeClr val="tx1"/>
                          </a:solidFill>
                          <a:effectLst/>
                          <a:latin typeface="Calibri" panose="020F0502020204030204" pitchFamily="34" charset="0"/>
                        </a:rPr>
                        <a:t>Difference: Swine to cattle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7732884"/>
                  </a:ext>
                </a:extLst>
              </a:tr>
              <a:tr h="182880">
                <a:tc>
                  <a:txBody>
                    <a:bodyPr/>
                    <a:lstStyle/>
                    <a:p>
                      <a:pPr algn="l" fontAlgn="b"/>
                      <a:r>
                        <a:rPr lang="en-US" sz="1100" b="1" i="0" u="none" strike="noStrike" dirty="0">
                          <a:solidFill>
                            <a:schemeClr val="tx1"/>
                          </a:solidFill>
                          <a:effectLst/>
                          <a:latin typeface="Calibri" panose="020F0502020204030204" pitchFamily="34" charset="0"/>
                        </a:rPr>
                        <a:t>Output (sales at all stages of production)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$10,719,400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$46,542,818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tx1"/>
                          </a:solidFill>
                          <a:effectLst/>
                          <a:latin typeface="Calibri" panose="020F0502020204030204" pitchFamily="34" charset="0"/>
                        </a:rPr>
                        <a:t>-77%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975349"/>
                  </a:ext>
                </a:extLst>
              </a:tr>
              <a:tr h="182880">
                <a:tc>
                  <a:txBody>
                    <a:bodyPr/>
                    <a:lstStyle/>
                    <a:p>
                      <a:pPr algn="l" fontAlgn="b"/>
                      <a:r>
                        <a:rPr lang="en-US" sz="1100" b="1" i="0" u="none" strike="noStrike" dirty="0">
                          <a:solidFill>
                            <a:schemeClr val="tx1"/>
                          </a:solidFill>
                          <a:effectLst/>
                          <a:latin typeface="Calibri" panose="020F0502020204030204" pitchFamily="34" charset="0"/>
                        </a:rPr>
                        <a:t>Value-added to regional economy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$6,631,377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$12,140,502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tx1"/>
                          </a:solidFill>
                          <a:effectLst/>
                          <a:latin typeface="Calibri" panose="020F0502020204030204" pitchFamily="34" charset="0"/>
                        </a:rPr>
                        <a:t>-45%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250570"/>
                  </a:ext>
                </a:extLst>
              </a:tr>
              <a:tr h="182880">
                <a:tc>
                  <a:txBody>
                    <a:bodyPr/>
                    <a:lstStyle/>
                    <a:p>
                      <a:pPr algn="l" fontAlgn="b"/>
                      <a:r>
                        <a:rPr lang="en-US" sz="1100" b="1" i="0" u="none" strike="noStrike" dirty="0">
                          <a:solidFill>
                            <a:schemeClr val="tx1"/>
                          </a:solidFill>
                          <a:effectLst/>
                          <a:latin typeface="Calibri" panose="020F0502020204030204" pitchFamily="34" charset="0"/>
                        </a:rPr>
                        <a:t>Employee wage and salary income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$1,148,031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$2,866,183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tx1"/>
                          </a:solidFill>
                          <a:effectLst/>
                          <a:latin typeface="Calibri" panose="020F0502020204030204" pitchFamily="34" charset="0"/>
                        </a:rPr>
                        <a:t>-60%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6929716"/>
                  </a:ext>
                </a:extLst>
              </a:tr>
              <a:tr h="182880">
                <a:tc>
                  <a:txBody>
                    <a:bodyPr/>
                    <a:lstStyle/>
                    <a:p>
                      <a:pPr algn="l" fontAlgn="b"/>
                      <a:r>
                        <a:rPr lang="en-US" sz="1100" b="1" i="0" u="none" strike="noStrike" dirty="0">
                          <a:solidFill>
                            <a:schemeClr val="tx1"/>
                          </a:solidFill>
                          <a:effectLst/>
                          <a:latin typeface="Calibri" panose="020F0502020204030204" pitchFamily="34" charset="0"/>
                        </a:rPr>
                        <a:t>Small-business owner income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$953,890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$1,044,297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tx1"/>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7696746"/>
                  </a:ext>
                </a:extLst>
              </a:tr>
              <a:tr h="182880">
                <a:tc>
                  <a:txBody>
                    <a:bodyPr/>
                    <a:lstStyle/>
                    <a:p>
                      <a:pPr algn="l" fontAlgn="b"/>
                      <a:r>
                        <a:rPr lang="en-US" sz="1100" b="1" i="0" u="none" strike="noStrike" dirty="0">
                          <a:solidFill>
                            <a:schemeClr val="tx1"/>
                          </a:solidFill>
                          <a:effectLst/>
                          <a:latin typeface="Calibri" panose="020F0502020204030204" pitchFamily="34" charset="0"/>
                        </a:rPr>
                        <a:t>Total jobs (direct+indirect+induced)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solidFill>
                          <a:effectLst/>
                          <a:latin typeface="Calibri" panose="020F0502020204030204" pitchFamily="34" charset="0"/>
                        </a:rPr>
                        <a:t>95.4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155.6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tx1"/>
                          </a:solidFill>
                          <a:effectLst/>
                          <a:latin typeface="Calibri" panose="020F0502020204030204" pitchFamily="34" charset="0"/>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4268816"/>
                  </a:ext>
                </a:extLst>
              </a:tr>
              <a:tr h="182880">
                <a:tc>
                  <a:txBody>
                    <a:bodyPr/>
                    <a:lstStyle/>
                    <a:p>
                      <a:pPr algn="l" fontAlgn="b"/>
                      <a:r>
                        <a:rPr lang="en-US" sz="1100" b="1" i="0" u="none" strike="noStrike" dirty="0">
                          <a:solidFill>
                            <a:schemeClr val="tx1"/>
                          </a:solidFill>
                          <a:effectLst/>
                          <a:latin typeface="Calibri" panose="020F0502020204030204" pitchFamily="34" charset="0"/>
                        </a:rPr>
                        <a:t>State and local tax revenue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$863,551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$2,697,399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tx1"/>
                          </a:solidFill>
                          <a:effectLst/>
                          <a:latin typeface="Calibri" panose="020F0502020204030204" pitchFamily="34" charset="0"/>
                        </a:rPr>
                        <a:t>-68%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7090658"/>
                  </a:ext>
                </a:extLst>
              </a:tr>
              <a:tr h="182880">
                <a:tc gridSpan="4">
                  <a:txBody>
                    <a:bodyPr/>
                    <a:lstStyle/>
                    <a:p>
                      <a:pPr algn="ctr" fontAlgn="ctr"/>
                      <a:r>
                        <a:rPr lang="en-US" sz="1100" b="0" i="0" u="none" strike="noStrike" dirty="0">
                          <a:solidFill>
                            <a:schemeClr val="tx1"/>
                          </a:solidFill>
                          <a:effectLst/>
                          <a:latin typeface="Calibri" panose="020F0502020204030204" pitchFamily="34" charset="0"/>
                        </a:rPr>
                        <a:t>Source: Goss and Associates using the IMPLAN multiplier system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584514"/>
                  </a:ext>
                </a:extLst>
              </a:tr>
            </a:tbl>
          </a:graphicData>
        </a:graphic>
      </p:graphicFrame>
      <p:sp>
        <p:nvSpPr>
          <p:cNvPr id="4" name="TextBox 3" descr="" title="">
            <a:extLst>
              <a:ext uri="{FF2B5EF4-FFF2-40B4-BE49-F238E27FC236}">
                <a16:creationId xmlns:a16="http://schemas.microsoft.com/office/drawing/2014/main" id="{F1A8AA5C-FADC-4BE5-BC9E-4A3406F704BE}"/>
              </a:ext>
            </a:extLst>
          </p:cNvPr>
          <p:cNvSpPr txBox="1"/>
          <p:nvPr/>
        </p:nvSpPr>
        <p:spPr>
          <a:xfrm>
            <a:off x="168676" y="2897959"/>
            <a:ext cx="11878322" cy="3170099"/>
          </a:xfrm>
          <a:prstGeom prst="rect">
            <a:avLst/>
          </a:prstGeom>
          <a:noFill/>
        </p:spPr>
        <p:txBody>
          <a:bodyPr wrap="square" rtlCol="0">
            <a:spAutoFit/>
          </a:bodyPr>
          <a:lstStyle/>
          <a:p>
            <a:pPr marL="285750" indent="-285750">
              <a:buFont typeface="Wingdings" panose="05000000000000000000" pitchFamily="2" charset="2"/>
              <a:buChar char="§"/>
            </a:pPr>
            <a:r>
              <a:rPr lang="en-US" sz="1400" dirty="0"/>
              <a:t>IMPLAN multiplier system follows the money from direct company spending to additional business-to-business spending to employee household spending.</a:t>
            </a:r>
          </a:p>
          <a:p>
            <a:pPr marL="285750" indent="-285750">
              <a:buFont typeface="Wingdings" panose="05000000000000000000" pitchFamily="2" charset="2"/>
              <a:buChar char="§"/>
            </a:pPr>
            <a:r>
              <a:rPr lang="en-US" sz="1400" dirty="0"/>
              <a:t>IMPLAN uses multipliers that account for “leakages” in income (e.g., payments for taxes).</a:t>
            </a:r>
          </a:p>
          <a:p>
            <a:pPr marL="285750" indent="-285750">
              <a:buFont typeface="Wingdings" panose="05000000000000000000" pitchFamily="2" charset="2"/>
              <a:buChar char="§"/>
            </a:pPr>
            <a:r>
              <a:rPr lang="en-US" sz="1400" dirty="0"/>
              <a:t>IMPLAN sector for hog confinement lots is sector 14 (first column in the table above) – </a:t>
            </a:r>
            <a:r>
              <a:rPr lang="en-US" sz="1400" b="1" dirty="0">
                <a:solidFill>
                  <a:schemeClr val="bg1"/>
                </a:solidFill>
                <a:highlight>
                  <a:srgbClr val="FFFF00"/>
                </a:highlight>
              </a:rPr>
              <a:t>the employment multiplier for CHERRY COUNTY is 1.19 (note: expanding geography coverage like NPPD study over multiple non-metro counties will allow for expanded economic activity within the geo and a larger employment multiplier). Also, the 2002 NPPD study may have used TYPE II multipliers that do not account for leakages such as taxes. </a:t>
            </a:r>
          </a:p>
          <a:p>
            <a:pPr marL="285750" indent="-285750">
              <a:buFont typeface="Wingdings" panose="05000000000000000000" pitchFamily="2" charset="2"/>
              <a:buChar char="§"/>
            </a:pPr>
            <a:r>
              <a:rPr lang="en-US" sz="1400" b="1" dirty="0"/>
              <a:t>Value-added per direct employee </a:t>
            </a:r>
            <a:r>
              <a:rPr lang="en-US" sz="1400" dirty="0"/>
              <a:t>(I believe similar measure to NPPD study) is </a:t>
            </a:r>
            <a:r>
              <a:rPr lang="en-US" sz="1400" b="1" dirty="0"/>
              <a:t>$69,150.85 </a:t>
            </a:r>
            <a:r>
              <a:rPr lang="en-US" sz="1400" dirty="0"/>
              <a:t>($5,532,068 direct value-added/80 employees).</a:t>
            </a:r>
          </a:p>
          <a:p>
            <a:pPr marL="285750" indent="-285750">
              <a:buFont typeface="Wingdings" panose="05000000000000000000" pitchFamily="2" charset="2"/>
              <a:buChar char="§"/>
            </a:pPr>
            <a:r>
              <a:rPr lang="en-US" sz="1400" dirty="0"/>
              <a:t>For each $1 million in sales == 9.1 jobs are directly impacted [80 direct jobs/($8,796,231 output/$1,000,000)].</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Settje may slide in cattle (livestock) impacts for swine – as table above presents the impacts are significantly different:</a:t>
            </a:r>
          </a:p>
          <a:p>
            <a:pPr marL="742950" lvl="1" indent="-285750">
              <a:buFont typeface="Wingdings" panose="05000000000000000000" pitchFamily="2" charset="2"/>
              <a:buChar char="q"/>
            </a:pPr>
            <a:r>
              <a:rPr lang="en-US" sz="1600" b="1" dirty="0">
                <a:solidFill>
                  <a:schemeClr val="bg1"/>
                </a:solidFill>
                <a:highlight>
                  <a:srgbClr val="FFFF00"/>
                </a:highlight>
              </a:rPr>
              <a:t>All impacts are significantly less for swine production compared to cattle production.</a:t>
            </a:r>
          </a:p>
          <a:p>
            <a:pPr marL="742950" lvl="1" indent="-285750">
              <a:buFont typeface="Wingdings" panose="05000000000000000000" pitchFamily="2" charset="2"/>
              <a:buChar char="q"/>
            </a:pPr>
            <a:r>
              <a:rPr lang="en-US" sz="1600" b="1" dirty="0">
                <a:solidFill>
                  <a:schemeClr val="bg1"/>
                </a:solidFill>
                <a:highlight>
                  <a:srgbClr val="FFFF00"/>
                </a:highlight>
              </a:rPr>
              <a:t>Analysis for cattle production can not be used as a proxy for swine production. </a:t>
            </a:r>
          </a:p>
        </p:txBody>
      </p:sp>
    </p:spTree>
    <p:extLst>
      <p:ext uri="{BB962C8B-B14F-4D97-AF65-F5344CB8AC3E}">
        <p14:creationId xmlns:p14="http://schemas.microsoft.com/office/powerpoint/2010/main" val="1954517336"/>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80CF140-6F8B-4F1F-89A8-58AE058C2534}"/>
              </a:ext>
            </a:extLst>
          </p:cNvPr>
          <p:cNvSpPr>
            <a:spLocks noGrp="1"/>
          </p:cNvSpPr>
          <p:nvPr>
            <p:ph type="title"/>
          </p:nvPr>
        </p:nvSpPr>
        <p:spPr>
          <a:xfrm>
            <a:off x="152400" y="0"/>
            <a:ext cx="11677650" cy="828675"/>
          </a:xfrm>
        </p:spPr>
        <p:txBody>
          <a:bodyPr>
            <a:normAutofit/>
          </a:bodyPr>
          <a:lstStyle/>
          <a:p>
            <a:r>
              <a:rPr lang="en-US" sz="2800" b="1" dirty="0"/>
              <a:t>IMPLAN multiplier system: Fiscal impact, Cherry County (2020 $$s)</a:t>
            </a:r>
          </a:p>
        </p:txBody>
      </p:sp>
      <p:graphicFrame>
        <p:nvGraphicFramePr>
          <p:cNvPr id="4" name="Table 3" descr="" title="">
            <a:extLst>
              <a:ext uri="{FF2B5EF4-FFF2-40B4-BE49-F238E27FC236}">
                <a16:creationId xmlns:a16="http://schemas.microsoft.com/office/drawing/2014/main" id="{C495596F-D732-4E43-9541-235D4FDA2218}"/>
              </a:ext>
            </a:extLst>
          </p:cNvPr>
          <p:cNvGraphicFramePr>
            <a:graphicFrameLocks noGrp="1"/>
          </p:cNvGraphicFramePr>
          <p:nvPr>
            <p:extLst>
              <p:ext uri="{D42A27DB-BD31-4B8C-83A1-F6EECF244321}">
                <p14:modId xmlns:p14="http://schemas.microsoft.com/office/powerpoint/2010/main" val="2040907312"/>
              </p:ext>
            </p:extLst>
          </p:nvPr>
        </p:nvGraphicFramePr>
        <p:xfrm>
          <a:off x="251473" y="970458"/>
          <a:ext cx="6184900" cy="1463040"/>
        </p:xfrm>
        <a:graphic>
          <a:graphicData uri="http://schemas.openxmlformats.org/drawingml/2006/table">
            <a:tbl>
              <a:tblPr/>
              <a:tblGrid>
                <a:gridCol w="2476500">
                  <a:extLst>
                    <a:ext uri="{9D8B030D-6E8A-4147-A177-3AD203B41FA5}">
                      <a16:colId xmlns:a16="http://schemas.microsoft.com/office/drawing/2014/main" val="2121268260"/>
                    </a:ext>
                  </a:extLst>
                </a:gridCol>
                <a:gridCol w="1270000">
                  <a:extLst>
                    <a:ext uri="{9D8B030D-6E8A-4147-A177-3AD203B41FA5}">
                      <a16:colId xmlns:a16="http://schemas.microsoft.com/office/drawing/2014/main" val="1352294426"/>
                    </a:ext>
                  </a:extLst>
                </a:gridCol>
                <a:gridCol w="1244600">
                  <a:extLst>
                    <a:ext uri="{9D8B030D-6E8A-4147-A177-3AD203B41FA5}">
                      <a16:colId xmlns:a16="http://schemas.microsoft.com/office/drawing/2014/main" val="881123179"/>
                    </a:ext>
                  </a:extLst>
                </a:gridCol>
                <a:gridCol w="1193800">
                  <a:extLst>
                    <a:ext uri="{9D8B030D-6E8A-4147-A177-3AD203B41FA5}">
                      <a16:colId xmlns:a16="http://schemas.microsoft.com/office/drawing/2014/main" val="2389977031"/>
                    </a:ext>
                  </a:extLst>
                </a:gridCol>
              </a:tblGrid>
              <a:tr h="182880">
                <a:tc>
                  <a:txBody>
                    <a:bodyPr/>
                    <a:lstStyle/>
                    <a:p>
                      <a:pPr algn="l" fontAlgn="ctr"/>
                      <a:r>
                        <a:rPr lang="en-US" sz="1100" b="0" i="0" u="none" strike="noStrike" dirty="0">
                          <a:solidFill>
                            <a:schemeClr val="tx1"/>
                          </a:solidFill>
                          <a:effectLst/>
                          <a:latin typeface="Calibri" panose="020F0502020204030204" pitchFamily="34" charset="0"/>
                        </a:rPr>
                        <a:t>Animal Production: Swine production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State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Local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65064"/>
                  </a:ext>
                </a:extLst>
              </a:tr>
              <a:tr h="182880">
                <a:tc>
                  <a:txBody>
                    <a:bodyPr/>
                    <a:lstStyle/>
                    <a:p>
                      <a:pPr algn="l" fontAlgn="ctr"/>
                      <a:r>
                        <a:rPr lang="en-US" sz="1100" b="0" i="0" u="none" strike="noStrike" dirty="0">
                          <a:solidFill>
                            <a:schemeClr val="tx1"/>
                          </a:solidFill>
                          <a:effectLst/>
                          <a:latin typeface="Calibri" panose="020F0502020204030204" pitchFamily="34" charset="0"/>
                        </a:rPr>
                        <a:t>Sales tax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$118,870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$24,347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$143,217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999599"/>
                  </a:ext>
                </a:extLst>
              </a:tr>
              <a:tr h="182880">
                <a:tc>
                  <a:txBody>
                    <a:bodyPr/>
                    <a:lstStyle/>
                    <a:p>
                      <a:pPr algn="l" fontAlgn="ctr"/>
                      <a:r>
                        <a:rPr lang="en-US" sz="1100" b="0" i="0" u="none" strike="noStrike" dirty="0">
                          <a:solidFill>
                            <a:schemeClr val="tx1"/>
                          </a:solidFill>
                          <a:effectLst/>
                          <a:latin typeface="Calibri" panose="020F0502020204030204" pitchFamily="34" charset="0"/>
                        </a:rPr>
                        <a:t>Property tax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$152,326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$152,326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9251458"/>
                  </a:ext>
                </a:extLst>
              </a:tr>
              <a:tr h="182880">
                <a:tc>
                  <a:txBody>
                    <a:bodyPr/>
                    <a:lstStyle/>
                    <a:p>
                      <a:pPr algn="l" fontAlgn="ctr"/>
                      <a:r>
                        <a:rPr lang="en-US" sz="1100" b="0" i="0" u="none" strike="noStrike" dirty="0">
                          <a:solidFill>
                            <a:schemeClr val="tx1"/>
                          </a:solidFill>
                          <a:effectLst/>
                          <a:latin typeface="Calibri" panose="020F0502020204030204" pitchFamily="34" charset="0"/>
                        </a:rPr>
                        <a:t>Individual income tax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$38,937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$38,937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156346"/>
                  </a:ext>
                </a:extLst>
              </a:tr>
              <a:tr h="182880">
                <a:tc>
                  <a:txBody>
                    <a:bodyPr/>
                    <a:lstStyle/>
                    <a:p>
                      <a:pPr algn="l" fontAlgn="ctr"/>
                      <a:r>
                        <a:rPr lang="en-US" sz="1100" b="0" i="0" u="none" strike="noStrike" dirty="0">
                          <a:solidFill>
                            <a:schemeClr val="tx1"/>
                          </a:solidFill>
                          <a:effectLst/>
                          <a:latin typeface="Calibri" panose="020F0502020204030204" pitchFamily="34" charset="0"/>
                        </a:rPr>
                        <a:t>Corporate income tax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$36,530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$36,530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321998"/>
                  </a:ext>
                </a:extLst>
              </a:tr>
              <a:tr h="182880">
                <a:tc>
                  <a:txBody>
                    <a:bodyPr/>
                    <a:lstStyle/>
                    <a:p>
                      <a:pPr algn="l" fontAlgn="ctr"/>
                      <a:r>
                        <a:rPr lang="en-US" sz="1100" b="0" i="0" u="none" strike="noStrike" dirty="0">
                          <a:solidFill>
                            <a:schemeClr val="tx1"/>
                          </a:solidFill>
                          <a:effectLst/>
                          <a:latin typeface="Calibri" panose="020F0502020204030204" pitchFamily="34" charset="0"/>
                        </a:rPr>
                        <a:t>Other taxes and fees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$17,014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$43,751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$60,765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486143"/>
                  </a:ext>
                </a:extLst>
              </a:tr>
              <a:tr h="182880">
                <a:tc>
                  <a:txBody>
                    <a:bodyPr/>
                    <a:lstStyle/>
                    <a:p>
                      <a:pPr algn="l" fontAlgn="ctr"/>
                      <a:r>
                        <a:rPr lang="en-US" sz="1100" b="0" i="0" u="none" strike="noStrike" dirty="0">
                          <a:solidFill>
                            <a:schemeClr val="tx1"/>
                          </a:solidFill>
                          <a:effectLst/>
                          <a:latin typeface="Calibri" panose="020F0502020204030204" pitchFamily="34" charset="0"/>
                        </a:rPr>
                        <a:t>Total tax revenue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$211,351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$220,424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$431,775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6470345"/>
                  </a:ext>
                </a:extLst>
              </a:tr>
              <a:tr h="182880">
                <a:tc gridSpan="4">
                  <a:txBody>
                    <a:bodyPr/>
                    <a:lstStyle/>
                    <a:p>
                      <a:pPr algn="ctr" fontAlgn="b"/>
                      <a:r>
                        <a:rPr lang="en-US" sz="1100" b="0" i="0" u="none" strike="noStrike" dirty="0">
                          <a:solidFill>
                            <a:schemeClr val="tx1"/>
                          </a:solidFill>
                          <a:effectLst/>
                          <a:latin typeface="Calibri" panose="020F0502020204030204" pitchFamily="34" charset="0"/>
                        </a:rPr>
                        <a:t>Source: Goss and Associates using the IMPLAN multiplier system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9094780"/>
                  </a:ext>
                </a:extLst>
              </a:tr>
            </a:tbl>
          </a:graphicData>
        </a:graphic>
      </p:graphicFrame>
      <p:graphicFrame>
        <p:nvGraphicFramePr>
          <p:cNvPr id="6" name="Table 5" descr="" title="">
            <a:extLst>
              <a:ext uri="{FF2B5EF4-FFF2-40B4-BE49-F238E27FC236}">
                <a16:creationId xmlns:a16="http://schemas.microsoft.com/office/drawing/2014/main" id="{09CFE872-BA41-40BB-9CC9-7A7574E6ADF6}"/>
              </a:ext>
            </a:extLst>
          </p:cNvPr>
          <p:cNvGraphicFramePr>
            <a:graphicFrameLocks noGrp="1"/>
          </p:cNvGraphicFramePr>
          <p:nvPr>
            <p:extLst>
              <p:ext uri="{D42A27DB-BD31-4B8C-83A1-F6EECF244321}">
                <p14:modId xmlns:p14="http://schemas.microsoft.com/office/powerpoint/2010/main" val="1097038923"/>
              </p:ext>
            </p:extLst>
          </p:nvPr>
        </p:nvGraphicFramePr>
        <p:xfrm>
          <a:off x="6513189" y="970458"/>
          <a:ext cx="4708186" cy="1463040"/>
        </p:xfrm>
        <a:graphic>
          <a:graphicData uri="http://schemas.openxmlformats.org/drawingml/2006/table">
            <a:tbl>
              <a:tblPr/>
              <a:tblGrid>
                <a:gridCol w="3112191">
                  <a:extLst>
                    <a:ext uri="{9D8B030D-6E8A-4147-A177-3AD203B41FA5}">
                      <a16:colId xmlns:a16="http://schemas.microsoft.com/office/drawing/2014/main" val="2297717992"/>
                    </a:ext>
                  </a:extLst>
                </a:gridCol>
                <a:gridCol w="1595995">
                  <a:extLst>
                    <a:ext uri="{9D8B030D-6E8A-4147-A177-3AD203B41FA5}">
                      <a16:colId xmlns:a16="http://schemas.microsoft.com/office/drawing/2014/main" val="3126372405"/>
                    </a:ext>
                  </a:extLst>
                </a:gridCol>
              </a:tblGrid>
              <a:tr h="292608">
                <a:tc>
                  <a:txBody>
                    <a:bodyPr/>
                    <a:lstStyle/>
                    <a:p>
                      <a:pPr algn="l" fontAlgn="b"/>
                      <a:r>
                        <a:rPr lang="en-US" sz="1100" b="0" i="0" u="none" strike="noStrike" dirty="0">
                          <a:solidFill>
                            <a:schemeClr val="tx1"/>
                          </a:solidFill>
                          <a:effectLst/>
                          <a:latin typeface="Calibri" panose="020F0502020204030204" pitchFamily="34" charset="0"/>
                        </a:rPr>
                        <a:t>Type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solidFill>
                          <a:effectLst/>
                          <a:latin typeface="Calibri" panose="020F0502020204030204" pitchFamily="34" charset="0"/>
                        </a:rPr>
                        <a:t>Expenditure ($s)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400139"/>
                  </a:ext>
                </a:extLst>
              </a:tr>
              <a:tr h="292608">
                <a:tc>
                  <a:txBody>
                    <a:bodyPr/>
                    <a:lstStyle/>
                    <a:p>
                      <a:pPr lvl="0" algn="l" fontAlgn="ctr"/>
                      <a:r>
                        <a:rPr lang="en-US" sz="1100" b="0" i="0" u="none" strike="noStrike" dirty="0">
                          <a:solidFill>
                            <a:schemeClr val="tx1"/>
                          </a:solidFill>
                          <a:effectLst/>
                          <a:latin typeface="Calibri" panose="020F0502020204030204" pitchFamily="34" charset="0"/>
                        </a:rPr>
                        <a:t>State government costs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$45,636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781818"/>
                  </a:ext>
                </a:extLst>
              </a:tr>
              <a:tr h="292608">
                <a:tc>
                  <a:txBody>
                    <a:bodyPr/>
                    <a:lstStyle/>
                    <a:p>
                      <a:pPr lvl="0" algn="l" fontAlgn="ctr"/>
                      <a:r>
                        <a:rPr lang="en-US" sz="1100" b="0" i="0" u="none" strike="noStrike" dirty="0">
                          <a:solidFill>
                            <a:schemeClr val="tx1"/>
                          </a:solidFill>
                          <a:effectLst/>
                          <a:latin typeface="Calibri" panose="020F0502020204030204" pitchFamily="34" charset="0"/>
                        </a:rPr>
                        <a:t>Local government costs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$81,131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9437906"/>
                  </a:ext>
                </a:extLst>
              </a:tr>
              <a:tr h="292608">
                <a:tc>
                  <a:txBody>
                    <a:bodyPr/>
                    <a:lstStyle/>
                    <a:p>
                      <a:pPr lvl="0" algn="l" fontAlgn="ctr"/>
                      <a:r>
                        <a:rPr lang="en-US" sz="1100" b="0" i="0" u="none" strike="noStrike" dirty="0">
                          <a:solidFill>
                            <a:schemeClr val="tx1"/>
                          </a:solidFill>
                          <a:effectLst/>
                          <a:latin typeface="Calibri" panose="020F0502020204030204" pitchFamily="34" charset="0"/>
                        </a:rPr>
                        <a:t>Total government costs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$126,767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976047"/>
                  </a:ext>
                </a:extLst>
              </a:tr>
              <a:tr h="292608">
                <a:tc gridSpan="2">
                  <a:txBody>
                    <a:bodyPr/>
                    <a:lstStyle/>
                    <a:p>
                      <a:pPr algn="ctr" fontAlgn="b"/>
                      <a:r>
                        <a:rPr lang="en-US" sz="1100" b="0" i="0" u="none" strike="noStrike" dirty="0">
                          <a:solidFill>
                            <a:schemeClr val="tx1"/>
                          </a:solidFill>
                          <a:effectLst/>
                          <a:latin typeface="Calibri" panose="020F0502020204030204" pitchFamily="34" charset="0"/>
                        </a:rPr>
                        <a:t>Source: Goss and Associates using the IMPLAN multiplier system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171061"/>
                  </a:ext>
                </a:extLst>
              </a:tr>
            </a:tbl>
          </a:graphicData>
        </a:graphic>
      </p:graphicFrame>
      <p:sp>
        <p:nvSpPr>
          <p:cNvPr id="8" name="TextBox 7" descr="" title="">
            <a:extLst>
              <a:ext uri="{FF2B5EF4-FFF2-40B4-BE49-F238E27FC236}">
                <a16:creationId xmlns:a16="http://schemas.microsoft.com/office/drawing/2014/main" id="{9DADFB5B-231E-4C36-B786-3C811F39FC52}"/>
              </a:ext>
            </a:extLst>
          </p:cNvPr>
          <p:cNvSpPr txBox="1"/>
          <p:nvPr/>
        </p:nvSpPr>
        <p:spPr>
          <a:xfrm>
            <a:off x="251473" y="2920753"/>
            <a:ext cx="10969902" cy="3416320"/>
          </a:xfrm>
          <a:prstGeom prst="rect">
            <a:avLst/>
          </a:prstGeom>
          <a:noFill/>
        </p:spPr>
        <p:txBody>
          <a:bodyPr wrap="square" rtlCol="0">
            <a:spAutoFit/>
          </a:bodyPr>
          <a:lstStyle/>
          <a:p>
            <a:pPr marL="285750" indent="-285750">
              <a:buFont typeface="Wingdings" panose="05000000000000000000" pitchFamily="2" charset="2"/>
              <a:buChar char="§"/>
            </a:pPr>
            <a:r>
              <a:rPr lang="en-US" dirty="0"/>
              <a:t>Total local tax revenue are estimated to increase by $220,424, annually – activity at the project will increase local government expenditures by $81,131, annually.</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Factors potentially impacting the local fiscal impact: </a:t>
            </a:r>
          </a:p>
          <a:p>
            <a:pPr marL="285750" indent="-285750">
              <a:buFont typeface="Wingdings" panose="05000000000000000000" pitchFamily="2" charset="2"/>
              <a:buChar char="§"/>
            </a:pPr>
            <a:endParaRPr lang="en-US" dirty="0"/>
          </a:p>
          <a:p>
            <a:pPr marL="742950" lvl="1" indent="-285750">
              <a:buFont typeface="Wingdings" panose="05000000000000000000" pitchFamily="2" charset="2"/>
              <a:buChar char="q"/>
            </a:pPr>
            <a:r>
              <a:rPr lang="en-US" dirty="0"/>
              <a:t>Labor demand at the project is met by commuters from outside of the county: This could result in fiscal 	leakage from the county, resulting in lower than estimated sales, property and “other tax” collections.</a:t>
            </a:r>
          </a:p>
          <a:p>
            <a:pPr marL="285750" indent="-285750">
              <a:buFont typeface="Wingdings" panose="05000000000000000000" pitchFamily="2" charset="2"/>
              <a:buChar char="q"/>
            </a:pPr>
            <a:endParaRPr lang="en-US" dirty="0"/>
          </a:p>
          <a:p>
            <a:pPr marL="742950" lvl="1" indent="-285750">
              <a:buFont typeface="Wingdings" panose="05000000000000000000" pitchFamily="2" charset="2"/>
              <a:buChar char="q"/>
            </a:pPr>
            <a:r>
              <a:rPr lang="en-US" dirty="0"/>
              <a:t>Labor demand at the project is met by in-migration of workers from outside of the county: This could result in greater than estimated local government cost, especially for local school districts. </a:t>
            </a:r>
          </a:p>
        </p:txBody>
      </p:sp>
    </p:spTree>
    <p:extLst>
      <p:ext uri="{BB962C8B-B14F-4D97-AF65-F5344CB8AC3E}">
        <p14:creationId xmlns:p14="http://schemas.microsoft.com/office/powerpoint/2010/main" val="959515753"/>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9203044-9180-45D1-AA9B-2E29B9860B66}"/>
              </a:ext>
            </a:extLst>
          </p:cNvPr>
          <p:cNvSpPr>
            <a:spLocks noGrp="1"/>
          </p:cNvSpPr>
          <p:nvPr>
            <p:ph type="title"/>
          </p:nvPr>
        </p:nvSpPr>
        <p:spPr>
          <a:xfrm>
            <a:off x="646073" y="357072"/>
            <a:ext cx="10223360" cy="1915647"/>
          </a:xfrm>
        </p:spPr>
        <p:txBody>
          <a:bodyPr/>
          <a:lstStyle/>
          <a:p>
            <a:pPr algn="ctr"/>
            <a:br>
              <a:rPr lang="en-US" sz="1200" dirty="0"/>
            </a:br>
            <a:r>
              <a:rPr lang="en-US" sz="1200" dirty="0"/>
              <a:t>What is </a:t>
            </a:r>
            <a:r>
              <a:rPr lang="en-US" sz="1200" dirty="0" err="1"/>
              <a:t>Implan</a:t>
            </a:r>
            <a:r>
              <a:rPr lang="en-US" sz="1200" dirty="0"/>
              <a:t>?</a:t>
            </a:r>
            <a:br>
              <a:rPr lang="en-US" sz="1200" dirty="0"/>
            </a:b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“IMPLAN is an economic impact assessment software system. The system was originally developed and is now maintained by the Minnesota IMPLAN Group (MIG). It combines a set of extensive databases concerning economic factors, multipliers and demographic statistics with a highly refined and detailed system of modeling software. IMPLAN allows the user to develop local-level input-output models that can estimate the economic impact of new firms moving into an area as well as the impacts of professional sports teams, recreation and tourism, and residential development. The model accomplishes this by identifying direct impacts by sector, then developing a set of indirect and induced impacts by sector through the use of industry-specific multipliers, local purchase coefficients, income-to-output ratios, and other factors and relationships.”   http://cier.umd.edu/RGGI/documents/IMPLAN.pdf</a:t>
            </a:r>
          </a:p>
        </p:txBody>
      </p:sp>
      <p:sp>
        <p:nvSpPr>
          <p:cNvPr id="3" name="Text Placeholder 2" descr="" title="">
            <a:extLst>
              <a:ext uri="{FF2B5EF4-FFF2-40B4-BE49-F238E27FC236}">
                <a16:creationId xmlns:a16="http://schemas.microsoft.com/office/drawing/2014/main" id="{E94A5DAA-E262-4E04-BC64-C81641BE809F}"/>
              </a:ext>
            </a:extLst>
          </p:cNvPr>
          <p:cNvSpPr>
            <a:spLocks noGrp="1"/>
          </p:cNvSpPr>
          <p:nvPr>
            <p:ph type="body" idx="1"/>
          </p:nvPr>
        </p:nvSpPr>
        <p:spPr>
          <a:xfrm>
            <a:off x="159026" y="4777381"/>
            <a:ext cx="11672515" cy="1106584"/>
          </a:xfrm>
        </p:spPr>
        <p:txBody>
          <a:bodyPr>
            <a:normAutofit lnSpcReduction="10000"/>
          </a:bodyPr>
          <a:lstStyle/>
          <a:p>
            <a:pPr algn="ctr"/>
            <a:r>
              <a:rPr lang="en-US" sz="1200" b="1" i="0" dirty="0">
                <a:solidFill>
                  <a:schemeClr val="tx1"/>
                </a:solidFill>
                <a:effectLst/>
                <a:latin typeface="Arial" panose="020B0604020202020204" pitchFamily="34" charset="0"/>
                <a:cs typeface="Arial" panose="020B0604020202020204" pitchFamily="34" charset="0"/>
              </a:rPr>
              <a:t>What is the economic base model?</a:t>
            </a:r>
          </a:p>
          <a:p>
            <a:r>
              <a:rPr lang="en-US" sz="1200" b="0" i="0" dirty="0">
                <a:solidFill>
                  <a:schemeClr val="tx1"/>
                </a:solidFill>
                <a:effectLst/>
                <a:latin typeface="Arial" panose="020B0604020202020204" pitchFamily="34" charset="0"/>
                <a:cs typeface="Arial" panose="020B0604020202020204" pitchFamily="34" charset="0"/>
              </a:rPr>
              <a:t>The </a:t>
            </a:r>
            <a:r>
              <a:rPr lang="en-US" sz="1200" b="1" i="0" dirty="0">
                <a:solidFill>
                  <a:schemeClr val="tx1"/>
                </a:solidFill>
                <a:effectLst/>
                <a:latin typeface="Arial" panose="020B0604020202020204" pitchFamily="34" charset="0"/>
                <a:cs typeface="Arial" panose="020B0604020202020204" pitchFamily="34" charset="0"/>
              </a:rPr>
              <a:t>economic base model</a:t>
            </a:r>
            <a:r>
              <a:rPr lang="en-US" sz="1200" b="0" i="0" dirty="0">
                <a:solidFill>
                  <a:schemeClr val="tx1"/>
                </a:solidFill>
                <a:effectLst/>
                <a:latin typeface="Arial" panose="020B0604020202020204" pitchFamily="34" charset="0"/>
                <a:cs typeface="Arial" panose="020B0604020202020204" pitchFamily="34" charset="0"/>
              </a:rPr>
              <a:t> says that there  IS some employment in a region which is serving the local market and some employment which is independent of the local market. This latter employment is called </a:t>
            </a:r>
            <a:r>
              <a:rPr lang="en-US" sz="1200" b="1" i="0" dirty="0">
                <a:solidFill>
                  <a:schemeClr val="tx1"/>
                </a:solidFill>
                <a:effectLst/>
                <a:latin typeface="Arial" panose="020B0604020202020204" pitchFamily="34" charset="0"/>
                <a:cs typeface="Arial" panose="020B0604020202020204" pitchFamily="34" charset="0"/>
              </a:rPr>
              <a:t>Basic</a:t>
            </a:r>
            <a:r>
              <a:rPr lang="en-US" sz="1200" b="0" i="0" dirty="0">
                <a:solidFill>
                  <a:schemeClr val="tx1"/>
                </a:solidFill>
                <a:effectLst/>
                <a:latin typeface="Arial" panose="020B0604020202020204" pitchFamily="34" charset="0"/>
                <a:cs typeface="Arial" panose="020B0604020202020204" pitchFamily="34" charset="0"/>
              </a:rPr>
              <a:t> Employment. The other employment is called Local-Market-Serving Employment.  This model assumes that the relationship  between the base and non-base remains constant with both small and large changes in the economy. </a:t>
            </a:r>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959818"/>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22B71DF-F44C-4F93-9FB9-1C834272BCB1}"/>
              </a:ext>
            </a:extLst>
          </p:cNvPr>
          <p:cNvSpPr>
            <a:spLocks noGrp="1"/>
          </p:cNvSpPr>
          <p:nvPr>
            <p:ph type="title"/>
          </p:nvPr>
        </p:nvSpPr>
        <p:spPr>
          <a:xfrm>
            <a:off x="279302" y="1"/>
            <a:ext cx="8825657" cy="860400"/>
          </a:xfrm>
        </p:spPr>
        <p:txBody>
          <a:bodyPr/>
          <a:lstStyle/>
          <a:p>
            <a:r>
              <a:rPr lang="en-US" b="1" dirty="0"/>
              <a:t>Summary of Goss major findings:</a:t>
            </a:r>
          </a:p>
        </p:txBody>
      </p:sp>
      <p:sp>
        <p:nvSpPr>
          <p:cNvPr id="3" name="Text Placeholder 2" descr="" title="">
            <a:extLst>
              <a:ext uri="{FF2B5EF4-FFF2-40B4-BE49-F238E27FC236}">
                <a16:creationId xmlns:a16="http://schemas.microsoft.com/office/drawing/2014/main" id="{3B709660-F52E-4B65-9501-0F0EB86949F8}"/>
              </a:ext>
            </a:extLst>
          </p:cNvPr>
          <p:cNvSpPr>
            <a:spLocks noGrp="1"/>
          </p:cNvSpPr>
          <p:nvPr>
            <p:ph type="body" idx="1"/>
          </p:nvPr>
        </p:nvSpPr>
        <p:spPr>
          <a:xfrm>
            <a:off x="139816" y="860400"/>
            <a:ext cx="11894618" cy="5039468"/>
          </a:xfrm>
        </p:spPr>
        <p:txBody>
          <a:bodyPr>
            <a:normAutofit fontScale="25000" lnSpcReduction="20000"/>
          </a:bodyPr>
          <a:lstStyle/>
          <a:p>
            <a:pPr marL="457200" indent="-457200">
              <a:buFont typeface="+mj-lt"/>
              <a:buAutoNum type="arabicPeriod"/>
            </a:pPr>
            <a:r>
              <a:rPr lang="en-US" sz="5600" b="1" dirty="0" err="1">
                <a:solidFill>
                  <a:schemeClr val="tx1"/>
                </a:solidFill>
              </a:rPr>
              <a:t>Settje</a:t>
            </a:r>
            <a:r>
              <a:rPr lang="en-US" sz="5600" b="1" dirty="0">
                <a:solidFill>
                  <a:schemeClr val="tx1"/>
                </a:solidFill>
              </a:rPr>
              <a:t> relies on the </a:t>
            </a:r>
            <a:r>
              <a:rPr lang="en-US" sz="5600" b="1" dirty="0" err="1">
                <a:solidFill>
                  <a:schemeClr val="tx1"/>
                </a:solidFill>
              </a:rPr>
              <a:t>Unl</a:t>
            </a:r>
            <a:r>
              <a:rPr lang="en-US" sz="5600" b="1" dirty="0">
                <a:solidFill>
                  <a:schemeClr val="tx1"/>
                </a:solidFill>
              </a:rPr>
              <a:t> STUDY but their estimates do not align with the UNL study</a:t>
            </a:r>
          </a:p>
          <a:p>
            <a:pPr marL="742950" lvl="1" indent="-285750">
              <a:buFont typeface="Arial" panose="020B0604020202020204" pitchFamily="34" charset="0"/>
              <a:buChar char="•"/>
            </a:pPr>
            <a:r>
              <a:rPr lang="en-US" sz="5600" b="1" dirty="0">
                <a:solidFill>
                  <a:schemeClr val="tx1"/>
                </a:solidFill>
              </a:rPr>
              <a:t>UNL study (using </a:t>
            </a:r>
            <a:r>
              <a:rPr lang="en-US" sz="5600" b="1" dirty="0" err="1">
                <a:solidFill>
                  <a:schemeClr val="tx1"/>
                </a:solidFill>
              </a:rPr>
              <a:t>Implan</a:t>
            </a:r>
            <a:r>
              <a:rPr lang="en-US" sz="5600" b="1" dirty="0">
                <a:solidFill>
                  <a:schemeClr val="tx1"/>
                </a:solidFill>
              </a:rPr>
              <a:t>-see appendix for definition) estimated 2.08 jobs created for each 1,000 head of swine. SETTJE estimated 4.25 jobs created for each 1,000 head of swine. </a:t>
            </a:r>
          </a:p>
          <a:p>
            <a:pPr marL="742950" lvl="1" indent="-285750">
              <a:buFont typeface="Arial" panose="020B0604020202020204" pitchFamily="34" charset="0"/>
              <a:buChar char="•"/>
            </a:pPr>
            <a:r>
              <a:rPr lang="en-US" sz="5600" b="1" dirty="0">
                <a:solidFill>
                  <a:schemeClr val="tx1"/>
                </a:solidFill>
              </a:rPr>
              <a:t>UNL study estimated that each head of hog added in the county would create $4.70 in added local tax collections compared to a much higher $28.78 for each head of cattle added in the county. </a:t>
            </a:r>
          </a:p>
          <a:p>
            <a:pPr marL="742950" lvl="1" indent="-285750">
              <a:buFont typeface="Arial" panose="020B0604020202020204" pitchFamily="34" charset="0"/>
              <a:buChar char="•"/>
            </a:pPr>
            <a:endParaRPr lang="en-US" sz="5600" b="1" dirty="0">
              <a:solidFill>
                <a:schemeClr val="tx1"/>
              </a:solidFill>
            </a:endParaRPr>
          </a:p>
          <a:p>
            <a:pPr marL="342900" lvl="1" indent="-342900">
              <a:buAutoNum type="arabicPeriod" startAt="2"/>
            </a:pPr>
            <a:r>
              <a:rPr lang="en-US" sz="5600" b="1" dirty="0">
                <a:solidFill>
                  <a:schemeClr val="tx1"/>
                </a:solidFill>
              </a:rPr>
              <a:t>SETTJE FAILS TO ESTIMATE LOCAL GOVERNMENT COST INCREASE DUE TO NEW WORKERS AND FAMILIES MOVING INTO CHERRY COUNTY FROM OUTSIDE. </a:t>
            </a:r>
          </a:p>
          <a:p>
            <a:pPr marL="742950" lvl="2" indent="-285750">
              <a:buFont typeface="Arial" panose="020B0604020202020204" pitchFamily="34" charset="0"/>
              <a:buChar char="•"/>
            </a:pPr>
            <a:r>
              <a:rPr lang="en-US" sz="5600" b="1" dirty="0">
                <a:solidFill>
                  <a:schemeClr val="tx1"/>
                </a:solidFill>
              </a:rPr>
              <a:t>SETTJE estimates that 80 new workers would be hired to work in the lot.  This would result in as many as 50 new students attending the public school system, many potentially needing ESL tutoring.  SETTJE assumes that this additional cost is $0. </a:t>
            </a:r>
          </a:p>
          <a:p>
            <a:pPr marL="742950" lvl="2" indent="-285750">
              <a:buFont typeface="Arial" panose="020B0604020202020204" pitchFamily="34" charset="0"/>
              <a:buChar char="•"/>
            </a:pPr>
            <a:r>
              <a:rPr lang="en-US" sz="5600" b="1" dirty="0">
                <a:solidFill>
                  <a:schemeClr val="tx1"/>
                </a:solidFill>
              </a:rPr>
              <a:t>SETTJE fails to estimate the costs of new roads, and or, increases in public road repairs. </a:t>
            </a:r>
          </a:p>
          <a:p>
            <a:pPr marL="742950" lvl="2" indent="-285750">
              <a:buFont typeface="Arial" panose="020B0604020202020204" pitchFamily="34" charset="0"/>
              <a:buChar char="•"/>
            </a:pPr>
            <a:r>
              <a:rPr lang="en-US" sz="5600" b="1" dirty="0">
                <a:solidFill>
                  <a:schemeClr val="tx1"/>
                </a:solidFill>
              </a:rPr>
              <a:t>Even without new roads/schools and other new infrastructure, the swine lot would cost local taxpayers an estimated $81,131 per year in added local taxes. </a:t>
            </a:r>
          </a:p>
          <a:p>
            <a:pPr marL="742950" lvl="2" indent="-285750">
              <a:buFont typeface="Arial" panose="020B0604020202020204" pitchFamily="34" charset="0"/>
              <a:buChar char="•"/>
            </a:pPr>
            <a:r>
              <a:rPr lang="en-US" sz="5600" b="1" dirty="0">
                <a:solidFill>
                  <a:schemeClr val="tx1"/>
                </a:solidFill>
              </a:rPr>
              <a:t> SETTJE’s estimates do not account for hidden costs such as decreased property values, negative impacts on outdoor recreation and tourism resulting from a </a:t>
            </a:r>
            <a:r>
              <a:rPr lang="en-US" sz="5600" b="1">
                <a:solidFill>
                  <a:schemeClr val="tx1"/>
                </a:solidFill>
              </a:rPr>
              <a:t>hog confinement lot. </a:t>
            </a:r>
            <a:endParaRPr lang="en-US" sz="5600" b="1" dirty="0">
              <a:solidFill>
                <a:schemeClr val="tx1"/>
              </a:solidFill>
            </a:endParaRPr>
          </a:p>
          <a:p>
            <a:pPr marL="342900" lvl="2" indent="-342900">
              <a:buAutoNum type="arabicPeriod" startAt="3"/>
            </a:pPr>
            <a:r>
              <a:rPr lang="en-US" sz="5600" b="1" dirty="0">
                <a:solidFill>
                  <a:schemeClr val="tx1"/>
                </a:solidFill>
              </a:rPr>
              <a:t>A CATTLE LOT EMPLOYING THE SAME NUMBER OF WORKERS (80 IN THIS CASE) WOULD CREATE:</a:t>
            </a:r>
          </a:p>
          <a:p>
            <a:pPr marL="742950" lvl="3" indent="-285750">
              <a:buFont typeface="Arial" panose="020B0604020202020204" pitchFamily="34" charset="0"/>
              <a:buChar char="•"/>
            </a:pPr>
            <a:r>
              <a:rPr lang="en-US" sz="5600" b="1" dirty="0">
                <a:solidFill>
                  <a:schemeClr val="tx1"/>
                </a:solidFill>
              </a:rPr>
              <a:t>4.34 times the total impact of a swine facility </a:t>
            </a:r>
          </a:p>
          <a:p>
            <a:pPr marL="742950" lvl="3" indent="-285750">
              <a:buFont typeface="Arial" panose="020B0604020202020204" pitchFamily="34" charset="0"/>
              <a:buChar char="•"/>
            </a:pPr>
            <a:r>
              <a:rPr lang="en-US" sz="5600" b="1" dirty="0">
                <a:solidFill>
                  <a:schemeClr val="tx1"/>
                </a:solidFill>
              </a:rPr>
              <a:t>1.86 times the labor income (i.e. wages and salaries plus self-employment income)</a:t>
            </a:r>
          </a:p>
          <a:p>
            <a:pPr marL="742950" lvl="3" indent="-285750">
              <a:buFont typeface="Arial" panose="020B0604020202020204" pitchFamily="34" charset="0"/>
              <a:buChar char="•"/>
            </a:pPr>
            <a:r>
              <a:rPr lang="en-US" sz="5600" b="1" dirty="0">
                <a:solidFill>
                  <a:schemeClr val="tx1"/>
                </a:solidFill>
              </a:rPr>
              <a:t>1.63 times the total jobs of a swine facility</a:t>
            </a:r>
          </a:p>
          <a:p>
            <a:pPr marL="742950" lvl="3" indent="-285750">
              <a:buFont typeface="Arial" panose="020B0604020202020204" pitchFamily="34" charset="0"/>
              <a:buChar char="•"/>
            </a:pPr>
            <a:r>
              <a:rPr lang="en-US" sz="5600" b="1" dirty="0">
                <a:solidFill>
                  <a:schemeClr val="tx1"/>
                </a:solidFill>
              </a:rPr>
              <a:t>1.65 times the state and local taxes of a swine facility</a:t>
            </a:r>
          </a:p>
          <a:p>
            <a:pPr marL="342900" lvl="2" indent="-342900">
              <a:buAutoNum type="arabicPeriod" startAt="3"/>
            </a:pPr>
            <a:r>
              <a:rPr lang="en-US" b="1" dirty="0">
                <a:solidFill>
                  <a:schemeClr val="tx1"/>
                </a:solidFill>
              </a:rPr>
              <a:t>    </a:t>
            </a:r>
          </a:p>
        </p:txBody>
      </p:sp>
    </p:spTree>
    <p:extLst>
      <p:ext uri="{BB962C8B-B14F-4D97-AF65-F5344CB8AC3E}">
        <p14:creationId xmlns:p14="http://schemas.microsoft.com/office/powerpoint/2010/main" val="2780411093"/>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5288729-A991-4447-94AC-AF1DC9BA21A4}"/>
              </a:ext>
            </a:extLst>
          </p:cNvPr>
          <p:cNvSpPr>
            <a:spLocks noGrp="1"/>
          </p:cNvSpPr>
          <p:nvPr>
            <p:ph type="title"/>
          </p:nvPr>
        </p:nvSpPr>
        <p:spPr>
          <a:xfrm>
            <a:off x="456622" y="-15252"/>
            <a:ext cx="11735378" cy="677239"/>
          </a:xfrm>
        </p:spPr>
        <p:txBody>
          <a:bodyPr/>
          <a:lstStyle/>
          <a:p>
            <a:r>
              <a:rPr lang="en-US" b="1" dirty="0"/>
              <a:t>Summary of Settje Errors or Faulty Assumptions:</a:t>
            </a:r>
          </a:p>
        </p:txBody>
      </p:sp>
      <p:sp>
        <p:nvSpPr>
          <p:cNvPr id="3" name="Text Placeholder 2" descr="" title="">
            <a:extLst>
              <a:ext uri="{FF2B5EF4-FFF2-40B4-BE49-F238E27FC236}">
                <a16:creationId xmlns:a16="http://schemas.microsoft.com/office/drawing/2014/main" id="{F1EC07CF-1122-46F1-9E97-E6F3D359D1B4}"/>
              </a:ext>
            </a:extLst>
          </p:cNvPr>
          <p:cNvSpPr>
            <a:spLocks noGrp="1"/>
          </p:cNvSpPr>
          <p:nvPr>
            <p:ph type="body" idx="1"/>
          </p:nvPr>
        </p:nvSpPr>
        <p:spPr>
          <a:xfrm>
            <a:off x="190500" y="661988"/>
            <a:ext cx="11735378" cy="5961234"/>
          </a:xfrm>
        </p:spPr>
        <p:txBody>
          <a:bodyPr>
            <a:normAutofit fontScale="47500" lnSpcReduction="20000"/>
          </a:bodyPr>
          <a:lstStyle/>
          <a:p>
            <a:r>
              <a:rPr lang="en-US" sz="3000" b="1" dirty="0">
                <a:solidFill>
                  <a:schemeClr val="tx1"/>
                </a:solidFill>
              </a:rPr>
              <a:t>1. SettjE exaggerated and miscalculated cherry county’s past economic performance in terms of:</a:t>
            </a:r>
          </a:p>
          <a:p>
            <a:r>
              <a:rPr lang="en-US" sz="3000" b="1" dirty="0">
                <a:solidFill>
                  <a:schemeClr val="tx1"/>
                </a:solidFill>
              </a:rPr>
              <a:t>       *population (see slide 5)</a:t>
            </a:r>
          </a:p>
          <a:p>
            <a:r>
              <a:rPr lang="en-US" sz="3000" b="1" dirty="0">
                <a:solidFill>
                  <a:schemeClr val="tx1"/>
                </a:solidFill>
              </a:rPr>
              <a:t>       *job growth (see slide 6)</a:t>
            </a:r>
          </a:p>
          <a:p>
            <a:r>
              <a:rPr lang="en-US" sz="3000" b="1" dirty="0">
                <a:solidFill>
                  <a:schemeClr val="tx1"/>
                </a:solidFill>
              </a:rPr>
              <a:t>       *Unemployment rate (see slide 7)</a:t>
            </a:r>
          </a:p>
          <a:p>
            <a:r>
              <a:rPr lang="en-US" sz="3000" b="1" dirty="0">
                <a:solidFill>
                  <a:schemeClr val="tx1"/>
                </a:solidFill>
              </a:rPr>
              <a:t>       *labor force participation (see slide 8)</a:t>
            </a:r>
          </a:p>
          <a:p>
            <a:r>
              <a:rPr lang="en-US" sz="3000" b="1" dirty="0">
                <a:solidFill>
                  <a:schemeClr val="tx1"/>
                </a:solidFill>
              </a:rPr>
              <a:t>       *wage growth (see slide 9)</a:t>
            </a:r>
          </a:p>
          <a:p>
            <a:r>
              <a:rPr lang="en-US" sz="3000" b="1" dirty="0">
                <a:solidFill>
                  <a:schemeClr val="tx1"/>
                </a:solidFill>
              </a:rPr>
              <a:t>2. SettjE used the incorrect methodology</a:t>
            </a:r>
          </a:p>
          <a:p>
            <a:r>
              <a:rPr lang="en-US" sz="3000" b="1" dirty="0">
                <a:solidFill>
                  <a:schemeClr val="tx1"/>
                </a:solidFill>
              </a:rPr>
              <a:t>      *Implan multiplier for hog operations, job = 1.19, output=1.22 (see Slide 12)</a:t>
            </a:r>
          </a:p>
          <a:p>
            <a:r>
              <a:rPr lang="en-US" sz="3000" b="1" dirty="0">
                <a:solidFill>
                  <a:schemeClr val="tx1"/>
                </a:solidFill>
              </a:rPr>
              <a:t>      *settje uses a economic base multiplier of 6.7 (goss calculates as 1.44, see slide 12)</a:t>
            </a:r>
          </a:p>
          <a:p>
            <a:r>
              <a:rPr lang="en-US" sz="3000" b="1" dirty="0">
                <a:solidFill>
                  <a:schemeClr val="tx1"/>
                </a:solidFill>
              </a:rPr>
              <a:t>      *Settje uses a multiplier of 4 to 7. </a:t>
            </a:r>
          </a:p>
          <a:p>
            <a:r>
              <a:rPr lang="en-US" sz="3000" b="1" dirty="0">
                <a:solidFill>
                  <a:schemeClr val="tx1"/>
                </a:solidFill>
              </a:rPr>
              <a:t>3. Settje fails to account for increases in local government costs.</a:t>
            </a:r>
          </a:p>
          <a:p>
            <a:r>
              <a:rPr lang="en-US" sz="3000" b="1" dirty="0">
                <a:solidFill>
                  <a:schemeClr val="tx1"/>
                </a:solidFill>
              </a:rPr>
              <a:t>      *Hog operation is expected to increase local government tax collections by $220,424 (see slide 13)</a:t>
            </a:r>
          </a:p>
          <a:p>
            <a:r>
              <a:rPr lang="en-US" sz="3000" b="1" dirty="0">
                <a:solidFill>
                  <a:schemeClr val="tx1"/>
                </a:solidFill>
              </a:rPr>
              <a:t>      *hog operation is expected to increase local government costs by $81,131 (see slide 13)</a:t>
            </a:r>
          </a:p>
          <a:p>
            <a:r>
              <a:rPr lang="en-US" sz="3000" b="1" dirty="0">
                <a:solidFill>
                  <a:schemeClr val="tx1"/>
                </a:solidFill>
              </a:rPr>
              <a:t>4. Settje fails to identify the source of the 80 workers (see slide 13).</a:t>
            </a:r>
          </a:p>
          <a:p>
            <a:r>
              <a:rPr lang="en-US" sz="3000" b="1" dirty="0">
                <a:solidFill>
                  <a:schemeClr val="tx1"/>
                </a:solidFill>
              </a:rPr>
              <a:t>      *if workers commute from outside the county, settje economic impacts in cherry county are too high since wages will go to other counties. </a:t>
            </a:r>
          </a:p>
          <a:p>
            <a:r>
              <a:rPr lang="en-US" sz="3000" b="1" dirty="0">
                <a:solidFill>
                  <a:schemeClr val="tx1"/>
                </a:solidFill>
              </a:rPr>
              <a:t>      *if workers move from other counties, states or nations,  settje fails to account for the cost to public infrastructure such as schools. </a:t>
            </a:r>
          </a:p>
          <a:p>
            <a:r>
              <a:rPr lang="en-US" sz="3000" b="1" dirty="0">
                <a:solidFill>
                  <a:schemeClr val="tx1"/>
                </a:solidFill>
              </a:rPr>
              <a:t>   </a:t>
            </a:r>
          </a:p>
          <a:p>
            <a:endParaRPr lang="en-US" dirty="0"/>
          </a:p>
          <a:p>
            <a:r>
              <a:rPr lang="en-US" dirty="0"/>
              <a:t>*</a:t>
            </a:r>
          </a:p>
          <a:p>
            <a:endParaRPr lang="en-US" dirty="0"/>
          </a:p>
        </p:txBody>
      </p:sp>
    </p:spTree>
    <p:extLst>
      <p:ext uri="{BB962C8B-B14F-4D97-AF65-F5344CB8AC3E}">
        <p14:creationId xmlns:p14="http://schemas.microsoft.com/office/powerpoint/2010/main" val="553517684"/>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63CE70F-4F90-4C21-B5F3-2D73F53FE1A7}"/>
              </a:ext>
            </a:extLst>
          </p:cNvPr>
          <p:cNvSpPr>
            <a:spLocks noGrp="1"/>
          </p:cNvSpPr>
          <p:nvPr>
            <p:ph type="ctrTitle"/>
          </p:nvPr>
        </p:nvSpPr>
        <p:spPr>
          <a:xfrm>
            <a:off x="0" y="4000500"/>
            <a:ext cx="11468099" cy="2348506"/>
          </a:xfrm>
        </p:spPr>
        <p:txBody>
          <a:bodyPr/>
          <a:lstStyle/>
          <a:p>
            <a:pPr algn="ctr"/>
            <a:r>
              <a:rPr lang="en-US" b="1" dirty="0"/>
              <a:t>Comparison of Cherry County’s Economic Performance </a:t>
            </a:r>
            <a:br>
              <a:rPr lang="en-US" b="1" dirty="0"/>
            </a:br>
            <a:r>
              <a:rPr lang="en-US" b="1" dirty="0"/>
              <a:t>(Slides 5-9)</a:t>
            </a:r>
          </a:p>
        </p:txBody>
      </p:sp>
      <p:sp>
        <p:nvSpPr>
          <p:cNvPr id="3" name="Subtitle 2" descr="" title="">
            <a:extLst>
              <a:ext uri="{FF2B5EF4-FFF2-40B4-BE49-F238E27FC236}">
                <a16:creationId xmlns:a16="http://schemas.microsoft.com/office/drawing/2014/main" id="{D8BB7B11-D645-4B22-ADE2-36561D556783}"/>
              </a:ext>
            </a:extLst>
          </p:cNvPr>
          <p:cNvSpPr>
            <a:spLocks noGrp="1"/>
          </p:cNvSpPr>
          <p:nvPr>
            <p:ph type="subTitle" idx="1"/>
          </p:nvPr>
        </p:nvSpPr>
        <p:spPr>
          <a:xfrm>
            <a:off x="173830" y="406389"/>
            <a:ext cx="11844339" cy="328020"/>
          </a:xfrm>
        </p:spPr>
        <p:txBody>
          <a:bodyPr>
            <a:normAutofit fontScale="92500" lnSpcReduction="20000"/>
          </a:bodyPr>
          <a:lstStyle/>
          <a:p>
            <a:r>
              <a:rPr lang="en-US" b="1" dirty="0">
                <a:solidFill>
                  <a:schemeClr val="tx1"/>
                </a:solidFill>
              </a:rPr>
              <a:t>Settje mis-states, or inaccurately depicts Cherry county’s past economic performance</a:t>
            </a:r>
          </a:p>
        </p:txBody>
      </p:sp>
    </p:spTree>
    <p:extLst>
      <p:ext uri="{BB962C8B-B14F-4D97-AF65-F5344CB8AC3E}">
        <p14:creationId xmlns:p14="http://schemas.microsoft.com/office/powerpoint/2010/main" val="4288064609"/>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B0C7F83-7E78-45D6-BB67-5CCAA7911536}"/>
              </a:ext>
            </a:extLst>
          </p:cNvPr>
          <p:cNvSpPr>
            <a:spLocks noGrp="1"/>
          </p:cNvSpPr>
          <p:nvPr>
            <p:ph type="title"/>
          </p:nvPr>
        </p:nvSpPr>
        <p:spPr>
          <a:xfrm>
            <a:off x="172452" y="173275"/>
            <a:ext cx="11847095" cy="670229"/>
          </a:xfrm>
        </p:spPr>
        <p:txBody>
          <a:bodyPr>
            <a:normAutofit/>
          </a:bodyPr>
          <a:lstStyle/>
          <a:p>
            <a:r>
              <a:rPr lang="en-US" sz="3600" b="1" dirty="0"/>
              <a:t>Performance metric: Population growth, 2010 to 2019</a:t>
            </a:r>
          </a:p>
        </p:txBody>
      </p:sp>
      <p:sp>
        <p:nvSpPr>
          <p:cNvPr id="5" name="TextBox 4" descr="" title="">
            <a:extLst>
              <a:ext uri="{FF2B5EF4-FFF2-40B4-BE49-F238E27FC236}">
                <a16:creationId xmlns:a16="http://schemas.microsoft.com/office/drawing/2014/main" id="{6A5FBFAE-847F-43B2-A1A1-5D08E5A8DBFE}"/>
              </a:ext>
            </a:extLst>
          </p:cNvPr>
          <p:cNvSpPr txBox="1"/>
          <p:nvPr/>
        </p:nvSpPr>
        <p:spPr>
          <a:xfrm>
            <a:off x="393033" y="3083739"/>
            <a:ext cx="11486146" cy="3600986"/>
          </a:xfrm>
          <a:prstGeom prst="rect">
            <a:avLst/>
          </a:prstGeom>
          <a:noFill/>
        </p:spPr>
        <p:txBody>
          <a:bodyPr wrap="square" rtlCol="0">
            <a:spAutoFit/>
          </a:bodyPr>
          <a:lstStyle/>
          <a:p>
            <a:pPr marL="285750" indent="-285750">
              <a:buFont typeface="Wingdings" panose="05000000000000000000" pitchFamily="2" charset="2"/>
              <a:buChar char="§"/>
            </a:pPr>
            <a:r>
              <a:rPr lang="en-US" dirty="0"/>
              <a:t>The proper cohort for Cherry County are similar counties in the state of Nebraska. </a:t>
            </a:r>
          </a:p>
          <a:p>
            <a:pPr marL="285750" indent="-285750">
              <a:buFont typeface="Wingdings" panose="05000000000000000000" pitchFamily="2" charset="2"/>
              <a:buChar char="§"/>
            </a:pPr>
            <a:r>
              <a:rPr lang="en-US" dirty="0"/>
              <a:t>This requires classification of counties into the following buckets; Metro Counties (counties in a metropolitan statistical area); Micro Counties (counties in a micropolitan statistical area) and the balance of the state (counties in neither a MSA nor a MicroSA).</a:t>
            </a:r>
          </a:p>
          <a:p>
            <a:pPr marL="285750" indent="-285750">
              <a:buFont typeface="Wingdings" panose="05000000000000000000" pitchFamily="2" charset="2"/>
              <a:buChar char="§"/>
            </a:pPr>
            <a:r>
              <a:rPr lang="en-US" dirty="0"/>
              <a:t>Such a classification allows for a more robust, complete understanding of Cherry County performance, as MSAs are significantly larger and MicroSAs are centered around first-class cities such as Hastings, Kearney and Norfolk.</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From 2010 to 2019 Cherry County population declined by a modest 0.1 percent, which compares favorably to the Non-metro or micro counties group (-3.5 percent) and is on par with the Micropolitan group (0.0 percent) </a:t>
            </a:r>
          </a:p>
          <a:p>
            <a:endParaRPr lang="en-US" sz="1400" dirty="0"/>
          </a:p>
          <a:p>
            <a:r>
              <a:rPr lang="en-US" sz="1600" b="1" dirty="0">
                <a:solidFill>
                  <a:schemeClr val="bg1"/>
                </a:solidFill>
                <a:highlight>
                  <a:srgbClr val="FFFF00"/>
                </a:highlight>
              </a:rPr>
              <a:t>Cherry County outperformed the cohort group and is on par with the Micro-county group.</a:t>
            </a:r>
          </a:p>
        </p:txBody>
      </p:sp>
      <p:graphicFrame>
        <p:nvGraphicFramePr>
          <p:cNvPr id="6" name="Table 5" descr="" title="">
            <a:extLst>
              <a:ext uri="{FF2B5EF4-FFF2-40B4-BE49-F238E27FC236}">
                <a16:creationId xmlns:a16="http://schemas.microsoft.com/office/drawing/2014/main" id="{4E4A1D41-6E3A-41C2-B747-135D9BC1FA9A}"/>
              </a:ext>
            </a:extLst>
          </p:cNvPr>
          <p:cNvGraphicFramePr>
            <a:graphicFrameLocks noGrp="1"/>
          </p:cNvGraphicFramePr>
          <p:nvPr>
            <p:extLst>
              <p:ext uri="{D42A27DB-BD31-4B8C-83A1-F6EECF244321}">
                <p14:modId xmlns:p14="http://schemas.microsoft.com/office/powerpoint/2010/main" val="2370549681"/>
              </p:ext>
            </p:extLst>
          </p:nvPr>
        </p:nvGraphicFramePr>
        <p:xfrm>
          <a:off x="1347537" y="1477631"/>
          <a:ext cx="8365958" cy="1463040"/>
        </p:xfrm>
        <a:graphic>
          <a:graphicData uri="http://schemas.openxmlformats.org/drawingml/2006/table">
            <a:tbl>
              <a:tblPr/>
              <a:tblGrid>
                <a:gridCol w="3740288">
                  <a:extLst>
                    <a:ext uri="{9D8B030D-6E8A-4147-A177-3AD203B41FA5}">
                      <a16:colId xmlns:a16="http://schemas.microsoft.com/office/drawing/2014/main" val="2188915608"/>
                    </a:ext>
                  </a:extLst>
                </a:gridCol>
                <a:gridCol w="1084142">
                  <a:extLst>
                    <a:ext uri="{9D8B030D-6E8A-4147-A177-3AD203B41FA5}">
                      <a16:colId xmlns:a16="http://schemas.microsoft.com/office/drawing/2014/main" val="4001679581"/>
                    </a:ext>
                  </a:extLst>
                </a:gridCol>
                <a:gridCol w="1120280">
                  <a:extLst>
                    <a:ext uri="{9D8B030D-6E8A-4147-A177-3AD203B41FA5}">
                      <a16:colId xmlns:a16="http://schemas.microsoft.com/office/drawing/2014/main" val="1131096397"/>
                    </a:ext>
                  </a:extLst>
                </a:gridCol>
                <a:gridCol w="1210624">
                  <a:extLst>
                    <a:ext uri="{9D8B030D-6E8A-4147-A177-3AD203B41FA5}">
                      <a16:colId xmlns:a16="http://schemas.microsoft.com/office/drawing/2014/main" val="1828457251"/>
                    </a:ext>
                  </a:extLst>
                </a:gridCol>
                <a:gridCol w="1210624">
                  <a:extLst>
                    <a:ext uri="{9D8B030D-6E8A-4147-A177-3AD203B41FA5}">
                      <a16:colId xmlns:a16="http://schemas.microsoft.com/office/drawing/2014/main" val="1404864958"/>
                    </a:ext>
                  </a:extLst>
                </a:gridCol>
              </a:tblGrid>
              <a:tr h="365760">
                <a:tc>
                  <a:txBody>
                    <a:bodyPr/>
                    <a:lstStyle/>
                    <a:p>
                      <a:pPr algn="l" fontAlgn="ctr"/>
                      <a:r>
                        <a:rPr lang="en-US" sz="1100" b="1" i="0" u="none" strike="noStrike" dirty="0">
                          <a:solidFill>
                            <a:schemeClr val="tx1"/>
                          </a:solidFill>
                          <a:effectLst/>
                          <a:latin typeface="Calibri" panose="020F0502020204030204" pitchFamily="34" charset="0"/>
                        </a:rPr>
                        <a:t>Geography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chemeClr val="tx1"/>
                          </a:solidFill>
                          <a:effectLst/>
                          <a:latin typeface="Arial" panose="020B0604020202020204" pitchFamily="34" charset="0"/>
                        </a:rPr>
                        <a:t>Annual</a:t>
                      </a:r>
                      <a:br>
                        <a:rPr lang="en-US" sz="1000" b="1" i="0" u="none" strike="noStrike" dirty="0">
                          <a:solidFill>
                            <a:schemeClr val="tx1"/>
                          </a:solidFill>
                          <a:effectLst/>
                          <a:latin typeface="Arial" panose="020B0604020202020204" pitchFamily="34" charset="0"/>
                        </a:rPr>
                      </a:br>
                      <a:r>
                        <a:rPr lang="en-US" sz="1000" b="1" i="0" u="none" strike="noStrike" dirty="0">
                          <a:solidFill>
                            <a:schemeClr val="tx1"/>
                          </a:solidFill>
                          <a:effectLst/>
                          <a:latin typeface="Arial" panose="020B0604020202020204" pitchFamily="34" charset="0"/>
                        </a:rPr>
                        <a:t>2010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chemeClr val="tx1"/>
                          </a:solidFill>
                          <a:effectLst/>
                          <a:latin typeface="Arial" panose="020B0604020202020204" pitchFamily="34" charset="0"/>
                        </a:rPr>
                        <a:t>Annual</a:t>
                      </a:r>
                      <a:br>
                        <a:rPr lang="en-US" sz="1000" b="1" i="0" u="none" strike="noStrike" dirty="0">
                          <a:solidFill>
                            <a:schemeClr val="tx1"/>
                          </a:solidFill>
                          <a:effectLst/>
                          <a:latin typeface="Arial" panose="020B0604020202020204" pitchFamily="34" charset="0"/>
                        </a:rPr>
                      </a:br>
                      <a:r>
                        <a:rPr lang="en-US" sz="1000" b="1" i="0" u="none" strike="noStrike" dirty="0">
                          <a:solidFill>
                            <a:schemeClr val="tx1"/>
                          </a:solidFill>
                          <a:effectLst/>
                          <a:latin typeface="Arial" panose="020B0604020202020204" pitchFamily="34" charset="0"/>
                        </a:rPr>
                        <a:t>2019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chemeClr val="tx1"/>
                          </a:solidFill>
                          <a:effectLst/>
                          <a:latin typeface="Calibri" panose="020F0502020204030204" pitchFamily="34" charset="0"/>
                        </a:rPr>
                        <a:t>% change 2010-2019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chemeClr val="tx1"/>
                          </a:solidFill>
                          <a:effectLst/>
                          <a:latin typeface="Calibri" panose="020F0502020204030204" pitchFamily="34" charset="0"/>
                        </a:rPr>
                        <a:t>Compound annual growth rate (CAGR)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87539"/>
                  </a:ext>
                </a:extLst>
              </a:tr>
              <a:tr h="182880">
                <a:tc>
                  <a:txBody>
                    <a:bodyPr/>
                    <a:lstStyle/>
                    <a:p>
                      <a:pPr algn="l" fontAlgn="b"/>
                      <a:r>
                        <a:rPr lang="en-US" sz="1100" b="1" i="0" u="none" strike="noStrike" dirty="0">
                          <a:solidFill>
                            <a:schemeClr val="tx1"/>
                          </a:solidFill>
                          <a:effectLst/>
                          <a:latin typeface="Calibri" panose="020F0502020204030204" pitchFamily="34" charset="0"/>
                        </a:rPr>
                        <a:t>Statewide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1,829,542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1,934,408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664428"/>
                  </a:ext>
                </a:extLst>
              </a:tr>
              <a:tr h="182880">
                <a:tc>
                  <a:txBody>
                    <a:bodyPr/>
                    <a:lstStyle/>
                    <a:p>
                      <a:pPr algn="l" fontAlgn="b"/>
                      <a:r>
                        <a:rPr lang="en-US" sz="1100" b="1" i="0" u="none" strike="noStrike" dirty="0">
                          <a:solidFill>
                            <a:schemeClr val="tx1"/>
                          </a:solidFill>
                          <a:effectLst/>
                          <a:latin typeface="Calibri" panose="020F0502020204030204" pitchFamily="34" charset="0"/>
                        </a:rPr>
                        <a:t>Metro counties</a:t>
                      </a:r>
                    </a:p>
                  </a:txBody>
                  <a:tcPr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1,147,242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1,264,667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973030"/>
                  </a:ext>
                </a:extLst>
              </a:tr>
              <a:tr h="182880">
                <a:tc>
                  <a:txBody>
                    <a:bodyPr/>
                    <a:lstStyle/>
                    <a:p>
                      <a:pPr algn="l" fontAlgn="b"/>
                      <a:r>
                        <a:rPr lang="en-US" sz="1100" b="1" i="0" u="none" strike="noStrike" dirty="0">
                          <a:solidFill>
                            <a:schemeClr val="tx1"/>
                          </a:solidFill>
                          <a:effectLst/>
                          <a:latin typeface="Calibri" panose="020F0502020204030204" pitchFamily="34" charset="0"/>
                        </a:rPr>
                        <a:t>Micropolitan counties</a:t>
                      </a:r>
                    </a:p>
                  </a:txBody>
                  <a:tcPr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326,562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326,502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759728"/>
                  </a:ext>
                </a:extLst>
              </a:tr>
              <a:tr h="182880">
                <a:tc>
                  <a:txBody>
                    <a:bodyPr/>
                    <a:lstStyle/>
                    <a:p>
                      <a:pPr algn="l" fontAlgn="b"/>
                      <a:r>
                        <a:rPr lang="en-US" sz="1100" b="1" i="0" u="none" strike="noStrike" dirty="0">
                          <a:solidFill>
                            <a:schemeClr val="tx1"/>
                          </a:solidFill>
                          <a:effectLst/>
                          <a:latin typeface="Calibri" panose="020F0502020204030204" pitchFamily="34" charset="0"/>
                        </a:rPr>
                        <a:t>Non-metro or micro counties</a:t>
                      </a:r>
                    </a:p>
                  </a:txBody>
                  <a:tcPr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355,738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343,239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2561505"/>
                  </a:ext>
                </a:extLst>
              </a:tr>
              <a:tr h="182880">
                <a:tc>
                  <a:txBody>
                    <a:bodyPr/>
                    <a:lstStyle/>
                    <a:p>
                      <a:pPr algn="l" fontAlgn="b"/>
                      <a:r>
                        <a:rPr lang="en-US" sz="1100" b="1" i="0" u="none" strike="noStrike" dirty="0">
                          <a:solidFill>
                            <a:schemeClr val="tx1"/>
                          </a:solidFill>
                          <a:effectLst/>
                          <a:latin typeface="Calibri" panose="020F0502020204030204" pitchFamily="34" charset="0"/>
                        </a:rPr>
                        <a:t>Cherry County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5,694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5,689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000011"/>
                  </a:ext>
                </a:extLst>
              </a:tr>
              <a:tr h="182880">
                <a:tc gridSpan="5">
                  <a:txBody>
                    <a:bodyPr/>
                    <a:lstStyle/>
                    <a:p>
                      <a:pPr algn="ctr" fontAlgn="b"/>
                      <a:r>
                        <a:rPr lang="fr-FR" sz="1100" b="0" i="0" u="none" strike="noStrike" dirty="0">
                          <a:solidFill>
                            <a:srgbClr val="000000"/>
                          </a:solidFill>
                          <a:effectLst/>
                          <a:latin typeface="Calibri" panose="020F0502020204030204" pitchFamily="34" charset="0"/>
                        </a:rPr>
                        <a:t>Source: U.S. Census Bureau, Population Division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6017077"/>
                  </a:ext>
                </a:extLst>
              </a:tr>
            </a:tbl>
          </a:graphicData>
        </a:graphic>
      </p:graphicFrame>
    </p:spTree>
    <p:extLst>
      <p:ext uri="{BB962C8B-B14F-4D97-AF65-F5344CB8AC3E}">
        <p14:creationId xmlns:p14="http://schemas.microsoft.com/office/powerpoint/2010/main" val="3679359309"/>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B0C7F83-7E78-45D6-BB67-5CCAA7911536}"/>
              </a:ext>
            </a:extLst>
          </p:cNvPr>
          <p:cNvSpPr>
            <a:spLocks noGrp="1"/>
          </p:cNvSpPr>
          <p:nvPr>
            <p:ph type="title"/>
          </p:nvPr>
        </p:nvSpPr>
        <p:spPr>
          <a:xfrm>
            <a:off x="646111" y="452718"/>
            <a:ext cx="11249110" cy="774503"/>
          </a:xfrm>
        </p:spPr>
        <p:txBody>
          <a:bodyPr>
            <a:normAutofit/>
          </a:bodyPr>
          <a:lstStyle/>
          <a:p>
            <a:r>
              <a:rPr lang="en-US" sz="3600" b="1" dirty="0"/>
              <a:t>Performance metric: Job growth, 2010 to 2019  </a:t>
            </a:r>
          </a:p>
        </p:txBody>
      </p:sp>
      <p:graphicFrame>
        <p:nvGraphicFramePr>
          <p:cNvPr id="3" name="Table 2" descr="" title="">
            <a:extLst>
              <a:ext uri="{FF2B5EF4-FFF2-40B4-BE49-F238E27FC236}">
                <a16:creationId xmlns:a16="http://schemas.microsoft.com/office/drawing/2014/main" id="{B206972A-C6DD-4218-B853-38CCA470C12B}"/>
              </a:ext>
            </a:extLst>
          </p:cNvPr>
          <p:cNvGraphicFramePr>
            <a:graphicFrameLocks noGrp="1"/>
          </p:cNvGraphicFramePr>
          <p:nvPr>
            <p:extLst>
              <p:ext uri="{D42A27DB-BD31-4B8C-83A1-F6EECF244321}">
                <p14:modId xmlns:p14="http://schemas.microsoft.com/office/powerpoint/2010/main" val="3896012285"/>
              </p:ext>
            </p:extLst>
          </p:nvPr>
        </p:nvGraphicFramePr>
        <p:xfrm>
          <a:off x="1925053" y="1690688"/>
          <a:ext cx="7868653" cy="1447800"/>
        </p:xfrm>
        <a:graphic>
          <a:graphicData uri="http://schemas.openxmlformats.org/drawingml/2006/table">
            <a:tbl>
              <a:tblPr/>
              <a:tblGrid>
                <a:gridCol w="2983458">
                  <a:extLst>
                    <a:ext uri="{9D8B030D-6E8A-4147-A177-3AD203B41FA5}">
                      <a16:colId xmlns:a16="http://schemas.microsoft.com/office/drawing/2014/main" val="308331444"/>
                    </a:ext>
                  </a:extLst>
                </a:gridCol>
                <a:gridCol w="1343429">
                  <a:extLst>
                    <a:ext uri="{9D8B030D-6E8A-4147-A177-3AD203B41FA5}">
                      <a16:colId xmlns:a16="http://schemas.microsoft.com/office/drawing/2014/main" val="2030462539"/>
                    </a:ext>
                  </a:extLst>
                </a:gridCol>
                <a:gridCol w="1325981">
                  <a:extLst>
                    <a:ext uri="{9D8B030D-6E8A-4147-A177-3AD203B41FA5}">
                      <a16:colId xmlns:a16="http://schemas.microsoft.com/office/drawing/2014/main" val="769095009"/>
                    </a:ext>
                  </a:extLst>
                </a:gridCol>
                <a:gridCol w="1186405">
                  <a:extLst>
                    <a:ext uri="{9D8B030D-6E8A-4147-A177-3AD203B41FA5}">
                      <a16:colId xmlns:a16="http://schemas.microsoft.com/office/drawing/2014/main" val="1527239702"/>
                    </a:ext>
                  </a:extLst>
                </a:gridCol>
                <a:gridCol w="1029380">
                  <a:extLst>
                    <a:ext uri="{9D8B030D-6E8A-4147-A177-3AD203B41FA5}">
                      <a16:colId xmlns:a16="http://schemas.microsoft.com/office/drawing/2014/main" val="3315806419"/>
                    </a:ext>
                  </a:extLst>
                </a:gridCol>
              </a:tblGrid>
              <a:tr h="350520">
                <a:tc>
                  <a:txBody>
                    <a:bodyPr/>
                    <a:lstStyle/>
                    <a:p>
                      <a:pPr algn="l" fontAlgn="b"/>
                      <a:r>
                        <a:rPr lang="en-US" sz="1100" b="1" i="0" u="none" strike="noStrike" dirty="0">
                          <a:solidFill>
                            <a:schemeClr val="tx1"/>
                          </a:solidFill>
                          <a:effectLst/>
                          <a:latin typeface="Calibri" panose="020F0502020204030204" pitchFamily="34" charset="0"/>
                        </a:rPr>
                        <a:t> Geography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chemeClr val="tx1"/>
                          </a:solidFill>
                          <a:effectLst/>
                          <a:latin typeface="Arial" panose="020B0604020202020204" pitchFamily="34" charset="0"/>
                        </a:rPr>
                        <a:t>Annual</a:t>
                      </a:r>
                      <a:br>
                        <a:rPr lang="en-US" sz="1000" b="1" i="0" u="none" strike="noStrike" dirty="0">
                          <a:solidFill>
                            <a:schemeClr val="tx1"/>
                          </a:solidFill>
                          <a:effectLst/>
                          <a:latin typeface="Arial" panose="020B0604020202020204" pitchFamily="34" charset="0"/>
                        </a:rPr>
                      </a:br>
                      <a:r>
                        <a:rPr lang="en-US" sz="1000" b="1" i="0" u="none" strike="noStrike" dirty="0">
                          <a:solidFill>
                            <a:schemeClr val="tx1"/>
                          </a:solidFill>
                          <a:effectLst/>
                          <a:latin typeface="Arial" panose="020B0604020202020204" pitchFamily="34" charset="0"/>
                        </a:rPr>
                        <a:t>2010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chemeClr val="tx1"/>
                          </a:solidFill>
                          <a:effectLst/>
                          <a:latin typeface="Arial" panose="020B0604020202020204" pitchFamily="34" charset="0"/>
                        </a:rPr>
                        <a:t>Annual</a:t>
                      </a:r>
                      <a:br>
                        <a:rPr lang="en-US" sz="1000" b="1" i="0" u="none" strike="noStrike" dirty="0">
                          <a:solidFill>
                            <a:schemeClr val="tx1"/>
                          </a:solidFill>
                          <a:effectLst/>
                          <a:latin typeface="Arial" panose="020B0604020202020204" pitchFamily="34" charset="0"/>
                        </a:rPr>
                      </a:br>
                      <a:r>
                        <a:rPr lang="en-US" sz="1000" b="1" i="0" u="none" strike="noStrike" dirty="0">
                          <a:solidFill>
                            <a:schemeClr val="tx1"/>
                          </a:solidFill>
                          <a:effectLst/>
                          <a:latin typeface="Arial" panose="020B0604020202020204" pitchFamily="34" charset="0"/>
                        </a:rPr>
                        <a:t>2019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chemeClr val="tx1"/>
                          </a:solidFill>
                          <a:effectLst/>
                          <a:latin typeface="Calibri" panose="020F0502020204030204" pitchFamily="34" charset="0"/>
                        </a:rPr>
                        <a:t>% change 2010-2019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chemeClr val="tx1"/>
                          </a:solidFill>
                          <a:effectLst/>
                          <a:latin typeface="Calibri" panose="020F0502020204030204" pitchFamily="34" charset="0"/>
                        </a:rPr>
                        <a:t>CAGR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425505"/>
                  </a:ext>
                </a:extLst>
              </a:tr>
              <a:tr h="182880">
                <a:tc>
                  <a:txBody>
                    <a:bodyPr/>
                    <a:lstStyle/>
                    <a:p>
                      <a:pPr algn="l" fontAlgn="b"/>
                      <a:r>
                        <a:rPr lang="en-US" sz="1100" b="1" i="0" u="none" strike="noStrike" dirty="0">
                          <a:solidFill>
                            <a:schemeClr val="tx1"/>
                          </a:solidFill>
                          <a:effectLst/>
                          <a:latin typeface="Calibri" panose="020F0502020204030204" pitchFamily="34" charset="0"/>
                        </a:rPr>
                        <a:t>Statewide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896,936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982,504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786627"/>
                  </a:ext>
                </a:extLst>
              </a:tr>
              <a:tr h="182880">
                <a:tc>
                  <a:txBody>
                    <a:bodyPr/>
                    <a:lstStyle/>
                    <a:p>
                      <a:pPr algn="l" fontAlgn="b"/>
                      <a:r>
                        <a:rPr lang="en-US" sz="1100" b="1" i="0" u="none" strike="noStrike" dirty="0">
                          <a:solidFill>
                            <a:schemeClr val="tx1"/>
                          </a:solidFill>
                          <a:effectLst/>
                          <a:latin typeface="Calibri" panose="020F0502020204030204" pitchFamily="34" charset="0"/>
                        </a:rPr>
                        <a:t>Metro counties</a:t>
                      </a:r>
                    </a:p>
                  </a:txBody>
                  <a:tcPr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596,779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665,831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461728"/>
                  </a:ext>
                </a:extLst>
              </a:tr>
              <a:tr h="182880">
                <a:tc>
                  <a:txBody>
                    <a:bodyPr/>
                    <a:lstStyle/>
                    <a:p>
                      <a:pPr algn="l" fontAlgn="b"/>
                      <a:r>
                        <a:rPr lang="en-US" sz="1100" b="1" i="0" u="none" strike="noStrike" dirty="0">
                          <a:solidFill>
                            <a:schemeClr val="tx1"/>
                          </a:solidFill>
                          <a:effectLst/>
                          <a:latin typeface="Calibri" panose="020F0502020204030204" pitchFamily="34" charset="0"/>
                        </a:rPr>
                        <a:t>Micropolitan counties</a:t>
                      </a:r>
                    </a:p>
                  </a:txBody>
                  <a:tcPr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153,019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158,639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0.40%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9690124"/>
                  </a:ext>
                </a:extLst>
              </a:tr>
              <a:tr h="182880">
                <a:tc>
                  <a:txBody>
                    <a:bodyPr/>
                    <a:lstStyle/>
                    <a:p>
                      <a:pPr algn="l" fontAlgn="b"/>
                      <a:r>
                        <a:rPr lang="en-US" sz="1100" b="1" i="0" u="none" strike="noStrike" dirty="0">
                          <a:solidFill>
                            <a:schemeClr val="tx1"/>
                          </a:solidFill>
                          <a:effectLst/>
                          <a:latin typeface="Calibri" panose="020F0502020204030204" pitchFamily="34" charset="0"/>
                        </a:rPr>
                        <a:t>Non-metro or micro counties</a:t>
                      </a:r>
                    </a:p>
                  </a:txBody>
                  <a:tcPr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133,647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135,568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897607"/>
                  </a:ext>
                </a:extLst>
              </a:tr>
              <a:tr h="182880">
                <a:tc>
                  <a:txBody>
                    <a:bodyPr/>
                    <a:lstStyle/>
                    <a:p>
                      <a:pPr algn="l" fontAlgn="b"/>
                      <a:r>
                        <a:rPr lang="en-US" sz="1100" b="1" i="0" u="none" strike="noStrike" dirty="0">
                          <a:solidFill>
                            <a:schemeClr val="tx1"/>
                          </a:solidFill>
                          <a:effectLst/>
                          <a:latin typeface="Calibri" panose="020F0502020204030204" pitchFamily="34" charset="0"/>
                        </a:rPr>
                        <a:t>Cherry County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2,250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2,289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10965"/>
                  </a:ext>
                </a:extLst>
              </a:tr>
              <a:tr h="182880">
                <a:tc gridSpan="5">
                  <a:txBody>
                    <a:bodyPr/>
                    <a:lstStyle/>
                    <a:p>
                      <a:pPr algn="ctr" fontAlgn="ctr"/>
                      <a:r>
                        <a:rPr lang="en-US" sz="1100" b="0" i="0" u="none" strike="noStrike" dirty="0">
                          <a:solidFill>
                            <a:schemeClr val="tx1"/>
                          </a:solidFill>
                          <a:effectLst/>
                          <a:latin typeface="Calibri" panose="020F0502020204030204" pitchFamily="34" charset="0"/>
                        </a:rPr>
                        <a:t>Source: Bureau of Labor Statistics, QCEW</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6846612"/>
                  </a:ext>
                </a:extLst>
              </a:tr>
            </a:tbl>
          </a:graphicData>
        </a:graphic>
      </p:graphicFrame>
      <p:sp>
        <p:nvSpPr>
          <p:cNvPr id="5" name="TextBox 4" descr="" title="">
            <a:extLst>
              <a:ext uri="{FF2B5EF4-FFF2-40B4-BE49-F238E27FC236}">
                <a16:creationId xmlns:a16="http://schemas.microsoft.com/office/drawing/2014/main" id="{2603E48E-107D-412B-9476-7E675186BD90}"/>
              </a:ext>
            </a:extLst>
          </p:cNvPr>
          <p:cNvSpPr txBox="1"/>
          <p:nvPr/>
        </p:nvSpPr>
        <p:spPr>
          <a:xfrm>
            <a:off x="425116" y="3412213"/>
            <a:ext cx="11249109" cy="1815882"/>
          </a:xfrm>
          <a:prstGeom prst="rect">
            <a:avLst/>
          </a:prstGeom>
          <a:noFill/>
        </p:spPr>
        <p:txBody>
          <a:bodyPr wrap="square" rtlCol="0">
            <a:spAutoFit/>
          </a:bodyPr>
          <a:lstStyle/>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dirty="0"/>
              <a:t>From 2010 to 2019, Cherry County labor market performance outpaced its cohort group, increasing total jobs by 1.7 percent compared to 1.4 percent for the other non-metro or micro counties. </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endParaRPr lang="en-US" sz="1400" dirty="0"/>
          </a:p>
          <a:p>
            <a:r>
              <a:rPr lang="en-US" sz="1600" b="1" dirty="0">
                <a:solidFill>
                  <a:schemeClr val="bg1"/>
                </a:solidFill>
                <a:highlight>
                  <a:srgbClr val="FFFF00"/>
                </a:highlight>
              </a:rPr>
              <a:t>Cherry County outperformed the cohort group. </a:t>
            </a:r>
          </a:p>
        </p:txBody>
      </p:sp>
    </p:spTree>
    <p:extLst>
      <p:ext uri="{BB962C8B-B14F-4D97-AF65-F5344CB8AC3E}">
        <p14:creationId xmlns:p14="http://schemas.microsoft.com/office/powerpoint/2010/main" val="2312003628"/>
      </p:ext>
    </p:extLst>
  </p:cSld>
  <p:clrMapOvr>
    <a:masterClrMapping/>
  </p:clrMapOvr>
</p:sld>
</file>

<file path=ppt/slides/slide7.xml><?xml version="1.0" encoding="utf-8"?>
<p:sld xmlns:a16="http://schemas.microsoft.com/office/drawing/2014/main"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B0C7F83-7E78-45D6-BB67-5CCAA7911536}"/>
              </a:ext>
            </a:extLst>
          </p:cNvPr>
          <p:cNvSpPr>
            <a:spLocks noGrp="1"/>
          </p:cNvSpPr>
          <p:nvPr>
            <p:ph type="title"/>
          </p:nvPr>
        </p:nvSpPr>
        <p:spPr>
          <a:xfrm>
            <a:off x="144379" y="171885"/>
            <a:ext cx="11518231" cy="854714"/>
          </a:xfrm>
        </p:spPr>
        <p:txBody>
          <a:bodyPr>
            <a:normAutofit/>
          </a:bodyPr>
          <a:lstStyle/>
          <a:p>
            <a:r>
              <a:rPr lang="en-US" sz="3600" b="1" dirty="0"/>
              <a:t>Performance metric: Unemployment rate, 2010-19</a:t>
            </a:r>
          </a:p>
        </p:txBody>
      </p:sp>
      <p:sp>
        <p:nvSpPr>
          <p:cNvPr id="3" name="TextBox 2" descr="" title="">
            <a:extLst>
              <a:ext uri="{FF2B5EF4-FFF2-40B4-BE49-F238E27FC236}">
                <a16:creationId xmlns:a16="http://schemas.microsoft.com/office/drawing/2014/main" id="{B59295C3-513C-4FCB-BAB4-8CC6F2ADD9DB}"/>
              </a:ext>
            </a:extLst>
          </p:cNvPr>
          <p:cNvSpPr txBox="1"/>
          <p:nvPr/>
        </p:nvSpPr>
        <p:spPr>
          <a:xfrm>
            <a:off x="7363326" y="1504257"/>
            <a:ext cx="4547936" cy="3693319"/>
          </a:xfrm>
          <a:prstGeom prst="rect">
            <a:avLst/>
          </a:prstGeom>
          <a:noFill/>
        </p:spPr>
        <p:txBody>
          <a:bodyPr wrap="square" rtlCol="0">
            <a:spAutoFit/>
          </a:bodyPr>
          <a:lstStyle/>
          <a:p>
            <a:pPr marL="285750" indent="-285750">
              <a:buFont typeface="Wingdings" panose="05000000000000000000" pitchFamily="2" charset="2"/>
              <a:buChar char="§"/>
            </a:pPr>
            <a:r>
              <a:rPr lang="en-US" dirty="0"/>
              <a:t>The unemployment rate in Cherry County was lower compared to all county classifications for the 2010 to 2019 period.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Cherry County’s average unemployment rate was 2.6 percent, 70 basis points below the cohort group rate. </a:t>
            </a:r>
          </a:p>
          <a:p>
            <a:endParaRPr lang="en-US" dirty="0"/>
          </a:p>
          <a:p>
            <a:r>
              <a:rPr lang="en-US" b="1" dirty="0">
                <a:solidFill>
                  <a:schemeClr val="bg1"/>
                </a:solidFill>
                <a:highlight>
                  <a:srgbClr val="FFFF00"/>
                </a:highlight>
              </a:rPr>
              <a:t>Cherry County outperformed all county groups.</a:t>
            </a:r>
          </a:p>
          <a:p>
            <a:endParaRPr lang="en-US" dirty="0"/>
          </a:p>
        </p:txBody>
      </p:sp>
      <p:graphicFrame>
        <p:nvGraphicFramePr>
          <p:cNvPr id="4" name="Chart 3" descr="" title="">
            <a:extLst>
              <a:ext uri="{FF2B5EF4-FFF2-40B4-BE49-F238E27FC236}">
                <a16:creationId xmlns:a16="http://schemas.microsoft.com/office/drawing/2014/main" id="{F88408A6-96EB-464E-ACB6-E924F5A043F8}"/>
              </a:ext>
            </a:extLst>
          </p:cNvPr>
          <p:cNvGraphicFramePr>
            <a:graphicFrameLocks noGrp="1"/>
          </p:cNvGraphicFramePr>
          <p:nvPr>
            <p:extLst>
              <p:ext uri="{D42A27DB-BD31-4B8C-83A1-F6EECF244321}">
                <p14:modId xmlns:p14="http://schemas.microsoft.com/office/powerpoint/2010/main" val="550815218"/>
              </p:ext>
            </p:extLst>
          </p:nvPr>
        </p:nvGraphicFramePr>
        <p:xfrm>
          <a:off x="280738" y="847725"/>
          <a:ext cx="7082588" cy="54110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4935131"/>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E1A748D-0B6A-40B8-8431-C4E4CF53C863}"/>
              </a:ext>
            </a:extLst>
          </p:cNvPr>
          <p:cNvSpPr>
            <a:spLocks noGrp="1"/>
          </p:cNvSpPr>
          <p:nvPr>
            <p:ph type="title"/>
          </p:nvPr>
        </p:nvSpPr>
        <p:spPr>
          <a:xfrm>
            <a:off x="133351" y="452718"/>
            <a:ext cx="11991974" cy="1033182"/>
          </a:xfrm>
        </p:spPr>
        <p:txBody>
          <a:bodyPr>
            <a:normAutofit fontScale="90000"/>
          </a:bodyPr>
          <a:lstStyle/>
          <a:p>
            <a:r>
              <a:rPr lang="en-US" sz="3600" b="1" dirty="0"/>
              <a:t>Performance metric: Labor force participation rate (2019)</a:t>
            </a:r>
          </a:p>
        </p:txBody>
      </p:sp>
      <p:graphicFrame>
        <p:nvGraphicFramePr>
          <p:cNvPr id="3" name="Table 2" descr="" title="">
            <a:extLst>
              <a:ext uri="{FF2B5EF4-FFF2-40B4-BE49-F238E27FC236}">
                <a16:creationId xmlns:a16="http://schemas.microsoft.com/office/drawing/2014/main" id="{0B4DF93A-49ED-4B01-AD69-B7073FBE4177}"/>
              </a:ext>
            </a:extLst>
          </p:cNvPr>
          <p:cNvGraphicFramePr>
            <a:graphicFrameLocks noGrp="1"/>
          </p:cNvGraphicFramePr>
          <p:nvPr>
            <p:extLst>
              <p:ext uri="{D42A27DB-BD31-4B8C-83A1-F6EECF244321}">
                <p14:modId xmlns:p14="http://schemas.microsoft.com/office/powerpoint/2010/main" val="123396960"/>
              </p:ext>
            </p:extLst>
          </p:nvPr>
        </p:nvGraphicFramePr>
        <p:xfrm>
          <a:off x="5181600" y="1622346"/>
          <a:ext cx="4686300" cy="1994687"/>
        </p:xfrm>
        <a:graphic>
          <a:graphicData uri="http://schemas.openxmlformats.org/drawingml/2006/table">
            <a:tbl>
              <a:tblPr/>
              <a:tblGrid>
                <a:gridCol w="3179252">
                  <a:extLst>
                    <a:ext uri="{9D8B030D-6E8A-4147-A177-3AD203B41FA5}">
                      <a16:colId xmlns:a16="http://schemas.microsoft.com/office/drawing/2014/main" val="3435423768"/>
                    </a:ext>
                  </a:extLst>
                </a:gridCol>
                <a:gridCol w="1507048">
                  <a:extLst>
                    <a:ext uri="{9D8B030D-6E8A-4147-A177-3AD203B41FA5}">
                      <a16:colId xmlns:a16="http://schemas.microsoft.com/office/drawing/2014/main" val="2996859675"/>
                    </a:ext>
                  </a:extLst>
                </a:gridCol>
              </a:tblGrid>
              <a:tr h="49867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tx1"/>
                          </a:solidFill>
                          <a:effectLst/>
                          <a:latin typeface="Calibri" panose="020F0502020204030204" pitchFamily="34" charset="0"/>
                        </a:rPr>
                        <a:t> Geography</a:t>
                      </a:r>
                    </a:p>
                    <a:p>
                      <a:pPr algn="l" fontAlgn="b"/>
                      <a:r>
                        <a:rPr lang="en-US" sz="1100" b="1" i="0" u="none" strike="noStrike" dirty="0">
                          <a:solidFill>
                            <a:schemeClr val="tx1"/>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chemeClr val="tx1"/>
                          </a:solidFill>
                          <a:effectLst/>
                          <a:latin typeface="Calibri" panose="020F0502020204030204" pitchFamily="34" charset="0"/>
                        </a:rPr>
                        <a:t>Participation rate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054456"/>
                  </a:ext>
                </a:extLst>
              </a:tr>
              <a:tr h="249336">
                <a:tc>
                  <a:txBody>
                    <a:bodyPr/>
                    <a:lstStyle/>
                    <a:p>
                      <a:pPr algn="l" fontAlgn="ctr"/>
                      <a:r>
                        <a:rPr lang="en-US" sz="1100" b="1" i="0" u="none" strike="noStrike" dirty="0">
                          <a:solidFill>
                            <a:schemeClr val="tx1"/>
                          </a:solidFill>
                          <a:effectLst/>
                          <a:latin typeface="Calibri" panose="020F0502020204030204" pitchFamily="34" charset="0"/>
                        </a:rPr>
                        <a:t>Statewide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69.7%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2348706"/>
                  </a:ext>
                </a:extLst>
              </a:tr>
              <a:tr h="249336">
                <a:tc>
                  <a:txBody>
                    <a:bodyPr/>
                    <a:lstStyle/>
                    <a:p>
                      <a:pPr algn="l" fontAlgn="ctr"/>
                      <a:r>
                        <a:rPr lang="en-US" sz="1100" b="1" i="0" u="none" strike="noStrike" dirty="0">
                          <a:solidFill>
                            <a:schemeClr val="tx1"/>
                          </a:solidFill>
                          <a:effectLst/>
                          <a:latin typeface="Calibri" panose="020F0502020204030204" pitchFamily="34" charset="0"/>
                        </a:rPr>
                        <a:t>Metro counties</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71.3%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100593"/>
                  </a:ext>
                </a:extLst>
              </a:tr>
              <a:tr h="249336">
                <a:tc>
                  <a:txBody>
                    <a:bodyPr/>
                    <a:lstStyle/>
                    <a:p>
                      <a:pPr algn="l" fontAlgn="ctr"/>
                      <a:r>
                        <a:rPr lang="en-US" sz="1100" b="1" i="0" u="none" strike="noStrike" dirty="0">
                          <a:solidFill>
                            <a:schemeClr val="tx1"/>
                          </a:solidFill>
                          <a:effectLst/>
                          <a:latin typeface="Calibri" panose="020F0502020204030204" pitchFamily="34" charset="0"/>
                        </a:rPr>
                        <a:t>Micropolitan counties</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68.1%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6864978"/>
                  </a:ext>
                </a:extLst>
              </a:tr>
              <a:tr h="249336">
                <a:tc>
                  <a:txBody>
                    <a:bodyPr/>
                    <a:lstStyle/>
                    <a:p>
                      <a:pPr algn="l" fontAlgn="ctr"/>
                      <a:r>
                        <a:rPr lang="en-US" sz="1100" b="1" i="0" u="none" strike="noStrike" dirty="0">
                          <a:solidFill>
                            <a:schemeClr val="tx1"/>
                          </a:solidFill>
                          <a:effectLst/>
                          <a:latin typeface="Calibri" panose="020F0502020204030204" pitchFamily="34" charset="0"/>
                        </a:rPr>
                        <a:t>Non-metro or micro counties</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65.6%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438189"/>
                  </a:ext>
                </a:extLst>
              </a:tr>
              <a:tr h="249336">
                <a:tc>
                  <a:txBody>
                    <a:bodyPr/>
                    <a:lstStyle/>
                    <a:p>
                      <a:pPr algn="l" fontAlgn="ctr"/>
                      <a:r>
                        <a:rPr lang="en-US" sz="1100" b="1" i="0" u="none" strike="noStrike" dirty="0">
                          <a:solidFill>
                            <a:schemeClr val="tx1"/>
                          </a:solidFill>
                          <a:effectLst/>
                          <a:latin typeface="Calibri" panose="020F0502020204030204" pitchFamily="34" charset="0"/>
                        </a:rPr>
                        <a:t>Cherry County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71.2%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975784"/>
                  </a:ext>
                </a:extLst>
              </a:tr>
              <a:tr h="249336">
                <a:tc gridSpan="2">
                  <a:txBody>
                    <a:bodyPr/>
                    <a:lstStyle/>
                    <a:p>
                      <a:pPr algn="ctr" fontAlgn="ctr"/>
                      <a:r>
                        <a:rPr lang="en-US" sz="900" b="0" i="0" u="none" strike="noStrike" dirty="0">
                          <a:solidFill>
                            <a:schemeClr val="tx1"/>
                          </a:solidFill>
                          <a:effectLst/>
                          <a:latin typeface="Calibri" panose="020F0502020204030204" pitchFamily="34" charset="0"/>
                        </a:rPr>
                        <a:t>Source: U.S. Census, American Community Survey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73243624"/>
                  </a:ext>
                </a:extLst>
              </a:tr>
            </a:tbl>
          </a:graphicData>
        </a:graphic>
      </p:graphicFrame>
      <p:sp>
        <p:nvSpPr>
          <p:cNvPr id="4" name="TextBox 3" descr="" title="">
            <a:extLst>
              <a:ext uri="{FF2B5EF4-FFF2-40B4-BE49-F238E27FC236}">
                <a16:creationId xmlns:a16="http://schemas.microsoft.com/office/drawing/2014/main" id="{EA00BB6A-AE5B-435E-947C-6BBC2ED22779}"/>
              </a:ext>
            </a:extLst>
          </p:cNvPr>
          <p:cNvSpPr txBox="1"/>
          <p:nvPr/>
        </p:nvSpPr>
        <p:spPr>
          <a:xfrm>
            <a:off x="1413029" y="3407887"/>
            <a:ext cx="9365942" cy="3416320"/>
          </a:xfrm>
          <a:prstGeom prst="rect">
            <a:avLst/>
          </a:prstGeom>
          <a:noFill/>
        </p:spPr>
        <p:txBody>
          <a:bodyPr wrap="square" rtlCol="0">
            <a:spAutoFit/>
          </a:bodyPr>
          <a:lstStyle/>
          <a:p>
            <a:pPr marL="285750" indent="-285750">
              <a:buFont typeface="Wingdings" panose="05000000000000000000" pitchFamily="2" charset="2"/>
              <a:buChar char="§"/>
            </a:pPr>
            <a:r>
              <a:rPr lang="en-US" dirty="0"/>
              <a:t>Cherry County works!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Cherry County’s labor force participation rate (71.2 percent) exceeds both its cohort group and the micro-county group. It is essentially on par with the metro rate.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Is labor capacity an issue for Cherry County? </a:t>
            </a:r>
            <a:r>
              <a:rPr lang="en-US" b="1" dirty="0"/>
              <a:t>Note: </a:t>
            </a:r>
            <a:r>
              <a:rPr lang="en-US" dirty="0"/>
              <a:t>The U.S. Census reports that 25 percent of workers employed in Cherry County commute from outside of the county (Longitudinal Employer-Household Dynamics, U.S. Census). </a:t>
            </a:r>
          </a:p>
          <a:p>
            <a:endParaRPr lang="en-US" dirty="0"/>
          </a:p>
          <a:p>
            <a:r>
              <a:rPr lang="en-US" b="1" dirty="0">
                <a:solidFill>
                  <a:schemeClr val="bg1"/>
                </a:solidFill>
                <a:highlight>
                  <a:srgbClr val="FFFF00"/>
                </a:highlight>
              </a:rPr>
              <a:t>Cherry County outperformed the cohort group and the Micro-county groups. Cherry County is on par with the Metro-county group</a:t>
            </a:r>
            <a:r>
              <a:rPr lang="en-US" b="1" dirty="0">
                <a:highlight>
                  <a:srgbClr val="FFFF00"/>
                </a:highlight>
              </a:rPr>
              <a:t>. </a:t>
            </a:r>
          </a:p>
        </p:txBody>
      </p:sp>
    </p:spTree>
    <p:extLst>
      <p:ext uri="{BB962C8B-B14F-4D97-AF65-F5344CB8AC3E}">
        <p14:creationId xmlns:p14="http://schemas.microsoft.com/office/powerpoint/2010/main" val="3582570667"/>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B0C7F83-7E78-45D6-BB67-5CCAA7911536}"/>
              </a:ext>
            </a:extLst>
          </p:cNvPr>
          <p:cNvSpPr>
            <a:spLocks noGrp="1"/>
          </p:cNvSpPr>
          <p:nvPr>
            <p:ph type="title"/>
          </p:nvPr>
        </p:nvSpPr>
        <p:spPr>
          <a:xfrm>
            <a:off x="646111" y="452718"/>
            <a:ext cx="11088689" cy="823632"/>
          </a:xfrm>
        </p:spPr>
        <p:txBody>
          <a:bodyPr>
            <a:normAutofit/>
          </a:bodyPr>
          <a:lstStyle/>
          <a:p>
            <a:r>
              <a:rPr lang="en-US" sz="3600" b="1" dirty="0"/>
              <a:t>Performance metric: Wage growth, 2010 to 2019 </a:t>
            </a:r>
          </a:p>
        </p:txBody>
      </p:sp>
      <p:graphicFrame>
        <p:nvGraphicFramePr>
          <p:cNvPr id="3" name="Table 2" descr="" title="">
            <a:extLst>
              <a:ext uri="{FF2B5EF4-FFF2-40B4-BE49-F238E27FC236}">
                <a16:creationId xmlns:a16="http://schemas.microsoft.com/office/drawing/2014/main" id="{65DB0C60-43B9-43E0-BEB5-BF17DE0A4627}"/>
              </a:ext>
            </a:extLst>
          </p:cNvPr>
          <p:cNvGraphicFramePr>
            <a:graphicFrameLocks noGrp="1"/>
          </p:cNvGraphicFramePr>
          <p:nvPr>
            <p:extLst>
              <p:ext uri="{D42A27DB-BD31-4B8C-83A1-F6EECF244321}">
                <p14:modId xmlns:p14="http://schemas.microsoft.com/office/powerpoint/2010/main" val="11622645"/>
              </p:ext>
            </p:extLst>
          </p:nvPr>
        </p:nvGraphicFramePr>
        <p:xfrm>
          <a:off x="898902" y="1783080"/>
          <a:ext cx="10011906" cy="1645920"/>
        </p:xfrm>
        <a:graphic>
          <a:graphicData uri="http://schemas.openxmlformats.org/drawingml/2006/table">
            <a:tbl>
              <a:tblPr/>
              <a:tblGrid>
                <a:gridCol w="4064468">
                  <a:extLst>
                    <a:ext uri="{9D8B030D-6E8A-4147-A177-3AD203B41FA5}">
                      <a16:colId xmlns:a16="http://schemas.microsoft.com/office/drawing/2014/main" val="3528888983"/>
                    </a:ext>
                  </a:extLst>
                </a:gridCol>
                <a:gridCol w="2066677">
                  <a:extLst>
                    <a:ext uri="{9D8B030D-6E8A-4147-A177-3AD203B41FA5}">
                      <a16:colId xmlns:a16="http://schemas.microsoft.com/office/drawing/2014/main" val="4134020661"/>
                    </a:ext>
                  </a:extLst>
                </a:gridCol>
                <a:gridCol w="1102228">
                  <a:extLst>
                    <a:ext uri="{9D8B030D-6E8A-4147-A177-3AD203B41FA5}">
                      <a16:colId xmlns:a16="http://schemas.microsoft.com/office/drawing/2014/main" val="2886351262"/>
                    </a:ext>
                  </a:extLst>
                </a:gridCol>
                <a:gridCol w="1676305">
                  <a:extLst>
                    <a:ext uri="{9D8B030D-6E8A-4147-A177-3AD203B41FA5}">
                      <a16:colId xmlns:a16="http://schemas.microsoft.com/office/drawing/2014/main" val="15085954"/>
                    </a:ext>
                  </a:extLst>
                </a:gridCol>
                <a:gridCol w="1102228">
                  <a:extLst>
                    <a:ext uri="{9D8B030D-6E8A-4147-A177-3AD203B41FA5}">
                      <a16:colId xmlns:a16="http://schemas.microsoft.com/office/drawing/2014/main" val="1968451007"/>
                    </a:ext>
                  </a:extLst>
                </a:gridCol>
              </a:tblGrid>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panose="020F0502020204030204" pitchFamily="34" charset="0"/>
                        </a:rPr>
                        <a:t> </a:t>
                      </a:r>
                      <a:r>
                        <a:rPr lang="en-US" sz="1100" b="1" i="0" u="none" strike="noStrike" dirty="0">
                          <a:solidFill>
                            <a:schemeClr val="tx1"/>
                          </a:solidFill>
                          <a:effectLst/>
                          <a:latin typeface="Calibri" panose="020F0502020204030204" pitchFamily="34" charset="0"/>
                        </a:rPr>
                        <a:t>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i="0" u="none" strike="noStrike" dirty="0">
                          <a:solidFill>
                            <a:schemeClr val="tx1"/>
                          </a:solidFill>
                          <a:effectLst/>
                          <a:latin typeface="Calibri" panose="020F0502020204030204" pitchFamily="34" charset="0"/>
                        </a:rPr>
                        <a:t>Geography</a:t>
                      </a:r>
                    </a:p>
                    <a:p>
                      <a:pPr algn="l" fontAlgn="ctr"/>
                      <a:endParaRPr lang="en-US" sz="1100" b="0"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chemeClr val="tx1"/>
                          </a:solidFill>
                          <a:effectLst/>
                          <a:latin typeface="Arial" panose="020B0604020202020204" pitchFamily="34" charset="0"/>
                        </a:rPr>
                        <a:t>Annual</a:t>
                      </a:r>
                      <a:br>
                        <a:rPr lang="en-US" sz="1000" b="1" i="0" u="none" strike="noStrike" dirty="0">
                          <a:solidFill>
                            <a:schemeClr val="tx1"/>
                          </a:solidFill>
                          <a:effectLst/>
                          <a:latin typeface="Arial" panose="020B0604020202020204" pitchFamily="34" charset="0"/>
                        </a:rPr>
                      </a:br>
                      <a:r>
                        <a:rPr lang="en-US" sz="1000" b="1" i="0" u="none" strike="noStrike" dirty="0">
                          <a:solidFill>
                            <a:schemeClr val="tx1"/>
                          </a:solidFill>
                          <a:effectLst/>
                          <a:latin typeface="Arial" panose="020B0604020202020204" pitchFamily="34" charset="0"/>
                        </a:rPr>
                        <a:t>2010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chemeClr val="tx1"/>
                          </a:solidFill>
                          <a:effectLst/>
                          <a:latin typeface="Arial" panose="020B0604020202020204" pitchFamily="34" charset="0"/>
                        </a:rPr>
                        <a:t>Annual</a:t>
                      </a:r>
                      <a:br>
                        <a:rPr lang="en-US" sz="1000" b="1" i="0" u="none" strike="noStrike" dirty="0">
                          <a:solidFill>
                            <a:schemeClr val="tx1"/>
                          </a:solidFill>
                          <a:effectLst/>
                          <a:latin typeface="Arial" panose="020B0604020202020204" pitchFamily="34" charset="0"/>
                        </a:rPr>
                      </a:br>
                      <a:r>
                        <a:rPr lang="en-US" sz="1000" b="1" i="0" u="none" strike="noStrike" dirty="0">
                          <a:solidFill>
                            <a:schemeClr val="tx1"/>
                          </a:solidFill>
                          <a:effectLst/>
                          <a:latin typeface="Arial" panose="020B0604020202020204" pitchFamily="34" charset="0"/>
                        </a:rPr>
                        <a:t>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chemeClr val="tx1"/>
                          </a:solidFill>
                          <a:effectLst/>
                          <a:latin typeface="Calibri" panose="020F0502020204030204" pitchFamily="34" charset="0"/>
                        </a:rPr>
                        <a:t>% change 2010-2019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chemeClr val="tx1"/>
                          </a:solidFill>
                          <a:effectLst/>
                          <a:latin typeface="Calibri" panose="020F0502020204030204" pitchFamily="34" charset="0"/>
                        </a:rPr>
                        <a:t>Compound annual growth rates (CAGR)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835142"/>
                  </a:ext>
                </a:extLst>
              </a:tr>
              <a:tr h="182880">
                <a:tc>
                  <a:txBody>
                    <a:bodyPr/>
                    <a:lstStyle/>
                    <a:p>
                      <a:pPr algn="l" fontAlgn="ctr"/>
                      <a:r>
                        <a:rPr lang="en-US" sz="1100" b="1" i="0" u="none" strike="noStrike" dirty="0">
                          <a:solidFill>
                            <a:schemeClr val="tx1"/>
                          </a:solidFill>
                          <a:effectLst/>
                          <a:latin typeface="Calibri" panose="020F0502020204030204" pitchFamily="34" charset="0"/>
                        </a:rPr>
                        <a:t>Statewide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37,324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47,854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28.2%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60255"/>
                  </a:ext>
                </a:extLst>
              </a:tr>
              <a:tr h="182880">
                <a:tc>
                  <a:txBody>
                    <a:bodyPr/>
                    <a:lstStyle/>
                    <a:p>
                      <a:pPr algn="l" fontAlgn="ctr"/>
                      <a:r>
                        <a:rPr lang="en-US" sz="1100" b="1" i="0" u="none" strike="noStrike" dirty="0">
                          <a:solidFill>
                            <a:schemeClr val="tx1"/>
                          </a:solidFill>
                          <a:effectLst/>
                          <a:latin typeface="Calibri" panose="020F0502020204030204" pitchFamily="34" charset="0"/>
                        </a:rPr>
                        <a:t>Metro counties</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39,849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50,386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26.4%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096199"/>
                  </a:ext>
                </a:extLst>
              </a:tr>
              <a:tr h="182880">
                <a:tc>
                  <a:txBody>
                    <a:bodyPr/>
                    <a:lstStyle/>
                    <a:p>
                      <a:pPr algn="l" fontAlgn="ctr"/>
                      <a:r>
                        <a:rPr lang="en-US" sz="1100" b="1" i="0" u="none" strike="noStrike" dirty="0">
                          <a:solidFill>
                            <a:schemeClr val="tx1"/>
                          </a:solidFill>
                          <a:effectLst/>
                          <a:latin typeface="Calibri" panose="020F0502020204030204" pitchFamily="34" charset="0"/>
                        </a:rPr>
                        <a:t>Micropolitan counties</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32,195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41,287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28.2%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232687"/>
                  </a:ext>
                </a:extLst>
              </a:tr>
              <a:tr h="182880">
                <a:tc>
                  <a:txBody>
                    <a:bodyPr/>
                    <a:lstStyle/>
                    <a:p>
                      <a:pPr algn="l" fontAlgn="ctr"/>
                      <a:r>
                        <a:rPr lang="en-US" sz="1100" b="1" i="0" u="none" strike="noStrike" dirty="0">
                          <a:solidFill>
                            <a:schemeClr val="tx1"/>
                          </a:solidFill>
                          <a:effectLst/>
                          <a:latin typeface="Calibri" panose="020F0502020204030204" pitchFamily="34" charset="0"/>
                        </a:rPr>
                        <a:t>Non-metro or micro counties</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30,049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39,105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30.1%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89258"/>
                  </a:ext>
                </a:extLst>
              </a:tr>
              <a:tr h="182880">
                <a:tc>
                  <a:txBody>
                    <a:bodyPr/>
                    <a:lstStyle/>
                    <a:p>
                      <a:pPr algn="l" fontAlgn="ctr"/>
                      <a:r>
                        <a:rPr lang="en-US" sz="1100" b="1" i="0" u="none" strike="noStrike" dirty="0">
                          <a:solidFill>
                            <a:schemeClr val="tx1"/>
                          </a:solidFill>
                          <a:effectLst/>
                          <a:latin typeface="Calibri" panose="020F0502020204030204" pitchFamily="34" charset="0"/>
                        </a:rPr>
                        <a:t>Cherry County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23,600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31,792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34.7%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390886"/>
                  </a:ext>
                </a:extLst>
              </a:tr>
              <a:tr h="182880">
                <a:tc gridSpan="5">
                  <a:txBody>
                    <a:bodyPr/>
                    <a:lstStyle/>
                    <a:p>
                      <a:pPr algn="ctr" fontAlgn="ctr"/>
                      <a:r>
                        <a:rPr lang="en-US" sz="1100" b="0" i="0" u="none" strike="noStrike" dirty="0">
                          <a:solidFill>
                            <a:schemeClr val="tx1"/>
                          </a:solidFill>
                          <a:effectLst/>
                          <a:latin typeface="Calibri" panose="020F0502020204030204" pitchFamily="34" charset="0"/>
                        </a:rPr>
                        <a:t>Source: Bureau of Labor Statistics, QCEW</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960195"/>
                  </a:ext>
                </a:extLst>
              </a:tr>
            </a:tbl>
          </a:graphicData>
        </a:graphic>
      </p:graphicFrame>
      <p:sp>
        <p:nvSpPr>
          <p:cNvPr id="5" name="TextBox 4" descr="" title="">
            <a:extLst>
              <a:ext uri="{FF2B5EF4-FFF2-40B4-BE49-F238E27FC236}">
                <a16:creationId xmlns:a16="http://schemas.microsoft.com/office/drawing/2014/main" id="{8E8662B0-D1D2-4B48-AB14-5A3CC4FB62D9}"/>
              </a:ext>
            </a:extLst>
          </p:cNvPr>
          <p:cNvSpPr txBox="1"/>
          <p:nvPr/>
        </p:nvSpPr>
        <p:spPr>
          <a:xfrm>
            <a:off x="104775" y="3612238"/>
            <a:ext cx="11753850" cy="2492990"/>
          </a:xfrm>
          <a:prstGeom prst="rect">
            <a:avLst/>
          </a:prstGeom>
          <a:noFill/>
        </p:spPr>
        <p:txBody>
          <a:bodyPr wrap="square" rtlCol="0">
            <a:spAutoFit/>
          </a:bodyPr>
          <a:lstStyle/>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From 2010 to 2019, Cherry County wages grew 34.7 percent, easily outdistancing all county classification groups. </a:t>
            </a:r>
          </a:p>
          <a:p>
            <a:pPr marL="285750" indent="-285750">
              <a:buFont typeface="Wingdings" panose="05000000000000000000" pitchFamily="2" charset="2"/>
              <a:buChar char="§"/>
            </a:pPr>
            <a:r>
              <a:rPr lang="en-US" dirty="0"/>
              <a:t>Its compound annual growth rate was 3.4 percent for the 10 years ending in 2019. </a:t>
            </a:r>
          </a:p>
          <a:p>
            <a:pPr marL="285750" indent="-285750">
              <a:buFont typeface="Wingdings" panose="05000000000000000000" pitchFamily="2" charset="2"/>
              <a:buChar char="§"/>
            </a:pPr>
            <a:r>
              <a:rPr lang="en-US" dirty="0"/>
              <a:t>Wages support the bulk of consumer household spending and are not subject to concerns regarding household type or size that can create statistical noise in other income measures, such as mean or median household income. </a:t>
            </a:r>
          </a:p>
          <a:p>
            <a:endParaRPr lang="en-US" sz="1400" dirty="0"/>
          </a:p>
          <a:p>
            <a:r>
              <a:rPr lang="en-US" sz="1600" b="1" dirty="0">
                <a:solidFill>
                  <a:schemeClr val="bg1"/>
                </a:solidFill>
                <a:highlight>
                  <a:srgbClr val="FFFF00"/>
                </a:highlight>
              </a:rPr>
              <a:t>Cherry County outperformed all county groups.</a:t>
            </a:r>
          </a:p>
        </p:txBody>
      </p:sp>
    </p:spTree>
    <p:extLst>
      <p:ext uri="{BB962C8B-B14F-4D97-AF65-F5344CB8AC3E}">
        <p14:creationId xmlns:p14="http://schemas.microsoft.com/office/powerpoint/2010/main" val="28251342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emplate>
  <TotalTime>0</TotalTime>
  <Words>2373</Words>
  <Paragraphs>295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Wingdings</vt:lpstr>
      <vt:lpstr>Wingdings 3</vt:lpstr>
      <vt:lpstr>Ion</vt:lpstr>
      <vt:lpstr>Evaluation of Settje Analysis of Hog Confinement Lot  </vt:lpstr>
      <vt:lpstr>Summary of Goss major findings:</vt:lpstr>
      <vt:lpstr>Summary of Settje Errors or Faulty Assumptions:</vt:lpstr>
      <vt:lpstr>Comparison of Cherry County’s Economic Performance  (Slides 5-9)</vt:lpstr>
      <vt:lpstr>Performance metric: Population growth, 2010 to 2019</vt:lpstr>
      <vt:lpstr>Performance metric: Job growth, 2010 to 2019  </vt:lpstr>
      <vt:lpstr>Performance metric: Unemployment rate, 2010-19</vt:lpstr>
      <vt:lpstr>Performance metric: Labor force participation rate (2019)</vt:lpstr>
      <vt:lpstr>Performance metric: Wage growth, 2010 to 2019 </vt:lpstr>
      <vt:lpstr>Settje used incorrect methodology  (Slides 11-13)</vt:lpstr>
      <vt:lpstr>Settje’s use of base multiplier methodology</vt:lpstr>
      <vt:lpstr>IMPLAN multiplier system: Detailed, robust results for Cherry County     Comparison of 80 worker swine facility with an 80 worker cattle lot </vt:lpstr>
      <vt:lpstr>IMPLAN multiplier system: Fiscal impact, Cherry County (2020 $$s)</vt:lpstr>
      <vt:lpstr> What is Implan?  “IMPLAN is an economic impact assessment software system. The system was originally developed and is now maintained by the Minnesota IMPLAN Group (MIG). It combines a set of extensive databases concerning economic factors, multipliers and demographic statistics with a highly refined and detailed system of modeling software. IMPLAN allows the user to develop local-level input-output models that can estimate the economic impact of new firms moving into an area as well as the impacts of professional sports teams, recreation and tourism, and residential development. The model accomplishes this by identifying direct impacts by sector, then developing a set of indirect and induced impacts by sector through the use of industry-specific multipliers, local purchase coefficients, income-to-output ratios, and other factors and relationships.”   http://cier.umd.edu/RGGI/documents/IMPLAN.pdf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77</cp:revision>
  <dcterms:created xsi:type="dcterms:W3CDTF">1900-01-01T06:00:00Z</dcterms:created>
  <dcterms:modified xsi:type="dcterms:W3CDTF">1900-01-01T06:00:00Z</dcterms:modified>
  <cp:lastPrinted>1900-01-01T06:00:00Z</cp:lastPrinted>
</cp:coreProperties>
</file>